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76" r:id="rId4"/>
    <p:sldId id="277" r:id="rId5"/>
    <p:sldId id="278" r:id="rId6"/>
    <p:sldId id="259" r:id="rId7"/>
    <p:sldId id="280" r:id="rId8"/>
    <p:sldId id="281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3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D3B17E-6D4A-EC47-B7FC-46E9EFE94310}">
          <p14:sldIdLst>
            <p14:sldId id="256"/>
            <p14:sldId id="274"/>
            <p14:sldId id="276"/>
            <p14:sldId id="277"/>
            <p14:sldId id="278"/>
            <p14:sldId id="259"/>
            <p14:sldId id="280"/>
            <p14:sldId id="281"/>
            <p14:sldId id="284"/>
            <p14:sldId id="285"/>
            <p14:sldId id="286"/>
            <p14:sldId id="287"/>
            <p14:sldId id="288"/>
            <p14:sldId id="289"/>
            <p14:sldId id="290"/>
            <p14:sldId id="293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50"/>
    <a:srgbClr val="F9F9F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1421"/>
  </p:normalViewPr>
  <p:slideViewPr>
    <p:cSldViewPr snapToGrid="0" snapToObjects="1">
      <p:cViewPr varScale="1">
        <p:scale>
          <a:sx n="84" d="100"/>
          <a:sy n="84" d="100"/>
        </p:scale>
        <p:origin x="1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A4C8B-093E-034C-B526-0CD2F2474788}" type="datetimeFigureOut">
              <a:rPr lang="en-GB" smtClean="0"/>
              <a:t>28/07/2020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D6B38-F82B-3E4D-91A2-D6165EF5B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5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/budgeting_253501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s-vectors/peopl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-icons.com/icon/scale-up/12032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/online-advertising_1466288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aticon.com/free-icon/mobile-phone_1466324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25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4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9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098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35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6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9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0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Scheduling icon: Schedule icon by Icons8 - https://icons8.com/icon/117507/schedule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Budgeting icon: Icons made by Flat Icons - </a:t>
            </a:r>
            <a:r>
              <a:rPr lang="en-GB" dirty="0">
                <a:hlinkClick r:id="rId3"/>
              </a:rPr>
              <a:t>https://www.flaticon.com/free-icon/budgeting_2535012</a:t>
            </a:r>
            <a:endParaRPr lang="en-GB" dirty="0"/>
          </a:p>
          <a:p>
            <a:r>
              <a:rPr lang="en-GB" dirty="0"/>
              <a:t>Ordering icon: Reorder icon by Icons8 - https://icons8.com/icon/92043/reorder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6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sample size / power challenge - People vector created by </a:t>
            </a:r>
            <a:r>
              <a:rPr lang="en-GB" dirty="0" err="1"/>
              <a:t>freepik</a:t>
            </a:r>
            <a:r>
              <a:rPr lang="en-GB" dirty="0"/>
              <a:t> - </a:t>
            </a:r>
            <a:r>
              <a:rPr lang="en-GB" dirty="0">
                <a:hlinkClick r:id="rId3"/>
              </a:rPr>
              <a:t>https://www.freepik.com/free-photos-vectors/people</a:t>
            </a:r>
            <a:endParaRPr lang="en-GB" dirty="0"/>
          </a:p>
          <a:p>
            <a:r>
              <a:rPr lang="en-GB" dirty="0"/>
              <a:t>Statistically not equivalent challenge – Meme generator by </a:t>
            </a:r>
            <a:r>
              <a:rPr lang="en-GB" dirty="0" err="1"/>
              <a:t>imgflip</a:t>
            </a:r>
            <a:r>
              <a:rPr lang="en-GB" dirty="0"/>
              <a:t> - https://</a:t>
            </a:r>
            <a:r>
              <a:rPr lang="en-GB" dirty="0" err="1"/>
              <a:t>imgflip.com</a:t>
            </a:r>
            <a:r>
              <a:rPr lang="en-GB" dirty="0"/>
              <a:t>/</a:t>
            </a:r>
            <a:r>
              <a:rPr lang="en-GB" dirty="0" err="1"/>
              <a:t>i</a:t>
            </a:r>
            <a:r>
              <a:rPr lang="en-GB" dirty="0"/>
              <a:t>/485ynu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01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Scalability icon – Scale up icon by </a:t>
            </a:r>
            <a:r>
              <a:rPr lang="en-GB" dirty="0" err="1"/>
              <a:t>Zwoelf</a:t>
            </a:r>
            <a:r>
              <a:rPr lang="en-GB" dirty="0"/>
              <a:t> - </a:t>
            </a:r>
            <a:r>
              <a:rPr lang="en-GB" dirty="0">
                <a:hlinkClick r:id="rId3"/>
              </a:rPr>
              <a:t>https://icon-icons.com/icon/scale-up/120329</a:t>
            </a:r>
            <a:endParaRPr lang="en-GB" dirty="0"/>
          </a:p>
          <a:p>
            <a:r>
              <a:rPr lang="en-GB" dirty="0"/>
              <a:t>Dual control / multi-cell lift test illustration – Liu et al. (2018)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Designing Experiments to Measure Incrementality on Facebook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1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87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Ads icons:</a:t>
            </a:r>
          </a:p>
          <a:p>
            <a:pPr marL="228600" indent="-228600">
              <a:buAutoNum type="arabicPeriod"/>
            </a:pPr>
            <a:r>
              <a:rPr lang="en-GB" dirty="0"/>
              <a:t>Icons made by </a:t>
            </a:r>
            <a:r>
              <a:rPr lang="en-GB" dirty="0" err="1"/>
              <a:t>Freepik</a:t>
            </a:r>
            <a:r>
              <a:rPr lang="en-GB" dirty="0"/>
              <a:t> from </a:t>
            </a:r>
            <a:r>
              <a:rPr lang="en-GB" dirty="0" err="1"/>
              <a:t>www.flaticon.com</a:t>
            </a:r>
            <a:r>
              <a:rPr lang="en-GB" dirty="0"/>
              <a:t> – </a:t>
            </a:r>
            <a:r>
              <a:rPr lang="en-GB" dirty="0">
                <a:hlinkClick r:id="rId3"/>
              </a:rPr>
              <a:t>https://www.flaticon.com/free-icon/online-advertising_1466288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Icons made by </a:t>
            </a:r>
            <a:r>
              <a:rPr lang="en-GB" dirty="0" err="1"/>
              <a:t>Freepik</a:t>
            </a:r>
            <a:r>
              <a:rPr lang="en-GB" dirty="0"/>
              <a:t> from </a:t>
            </a:r>
            <a:r>
              <a:rPr lang="en-GB" dirty="0" err="1"/>
              <a:t>www.flaticon.com</a:t>
            </a:r>
            <a:r>
              <a:rPr lang="en-GB" dirty="0"/>
              <a:t> - </a:t>
            </a:r>
            <a:r>
              <a:rPr lang="en-GB" dirty="0">
                <a:hlinkClick r:id="rId4"/>
              </a:rPr>
              <a:t>https://www.flaticon.com/free-icon/mobile-phone_1466324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11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D6B38-F82B-3E4D-91A2-D6165EF5BC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09B9C-9B5C-3148-85BD-ACF3C886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3B9161-1D86-4241-A762-BE290F255D6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2BAE8-26E1-5F4B-8DC9-48A8B508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0846-B828-694E-848E-0F83B0CD2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9A27B-7710-904F-BEC1-5C1C129C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8BA8-1019-1B4F-B0EE-F59743054FA6}" type="datetimeFigureOut">
              <a:rPr lang="en-GB" smtClean="0"/>
              <a:t>28/07/2020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249FF-6B71-9442-99DA-A6C62D8B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6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A6B4-CEFC-494A-89AF-D5CC5484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FF2B-9DC2-0442-BC89-2B7F5E12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4AE9F-86D6-D048-8066-08B1DB22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8BA8-1019-1B4F-B0EE-F59743054FA6}" type="datetimeFigureOut">
              <a:rPr lang="en-GB" smtClean="0"/>
              <a:t>28/07/2020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CF588-FE1B-4043-B6A6-B32772F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8DE6-EA04-9140-BFD6-65F4BBC8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3B9161-1D86-4241-A762-BE290F255D6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83B89-6AB9-AD44-9CFD-F77B78067336}"/>
              </a:ext>
            </a:extLst>
          </p:cNvPr>
          <p:cNvSpPr txBox="1"/>
          <p:nvPr userDrawn="1"/>
        </p:nvSpPr>
        <p:spPr>
          <a:xfrm>
            <a:off x="100013" y="6302375"/>
            <a:ext cx="616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Liu and McCoy (2020) 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 evaluation framework for personalization strategy experiment designs</a:t>
            </a:r>
          </a:p>
        </p:txBody>
      </p:sp>
    </p:spTree>
    <p:extLst>
      <p:ext uri="{BB962C8B-B14F-4D97-AF65-F5344CB8AC3E}">
        <p14:creationId xmlns:p14="http://schemas.microsoft.com/office/powerpoint/2010/main" val="5365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9765F-52C4-5D4E-8778-8B676FB3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366-44EC-0942-A2D5-C22B28B0A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E474B-07C9-9646-AC1C-FE541BA27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C8BA8-1019-1B4F-B0EE-F59743054FA6}" type="datetimeFigureOut">
              <a:rPr lang="en-GB" smtClean="0"/>
              <a:t>28/07/2020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7D924-AEBA-5E45-A2E2-9100654C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AB682B-7616-C445-92D9-1EAD4EAE9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0000"/>
          </a:blip>
          <a:srcRect t="34905" b="35283"/>
          <a:stretch/>
        </p:blipFill>
        <p:spPr>
          <a:xfrm>
            <a:off x="10512051" y="6311900"/>
            <a:ext cx="1480302" cy="441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E1F34-74CE-D443-9658-0EEDC5E260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935450" y="6339418"/>
            <a:ext cx="1337930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B1BA-4C86-B646-9756-77E49C42E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130" y="428680"/>
            <a:ext cx="10539605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 evaluation framework for personalization strategy experiment designs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C25E1-246A-3D43-BD02-01C2EAEA3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46059"/>
          </a:xfrm>
        </p:spPr>
        <p:txBody>
          <a:bodyPr>
            <a:normAutofit/>
          </a:bodyPr>
          <a:lstStyle/>
          <a:p>
            <a:r>
              <a:rPr lang="en-GB" dirty="0">
                <a:latin typeface="Futura Medium" panose="020B0602020204020303" pitchFamily="34" charset="-79"/>
                <a:cs typeface="Futura Medium" panose="020B0602020204020303" pitchFamily="34" charset="-79"/>
              </a:rPr>
              <a:t>C. H. Bryan Liu</a:t>
            </a:r>
            <a:r>
              <a:rPr lang="en-GB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1 2</a:t>
            </a:r>
            <a:r>
              <a:rPr lang="en-GB" dirty="0">
                <a:latin typeface="Futura Medium" panose="020B0602020204020303" pitchFamily="34" charset="-79"/>
                <a:cs typeface="Futura Medium" panose="020B0602020204020303" pitchFamily="34" charset="-79"/>
              </a:rPr>
              <a:t>	  Emma J. McCoy </a:t>
            </a:r>
            <a:r>
              <a:rPr lang="en-GB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r>
            <a:endParaRPr lang="en-GB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</a:t>
            </a:r>
            <a:r>
              <a:rPr lang="en-GB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Imperial College London</a:t>
            </a:r>
          </a:p>
          <a:p>
            <a:r>
              <a:rPr lang="en-GB" sz="20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 </a:t>
            </a:r>
            <a:r>
              <a:rPr lang="en-GB" sz="20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ASOS.com</a:t>
            </a:r>
            <a:endParaRPr lang="en-GB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latin typeface="Futura Medium" panose="020B0602020204020303" pitchFamily="34" charset="-79"/>
                <a:cs typeface="Futura Medium" panose="020B0602020204020303" pitchFamily="34" charset="-79"/>
              </a:rPr>
              <a:t>Aug 2020</a:t>
            </a:r>
          </a:p>
        </p:txBody>
      </p:sp>
    </p:spTree>
    <p:extLst>
      <p:ext uri="{BB962C8B-B14F-4D97-AF65-F5344CB8AC3E}">
        <p14:creationId xmlns:p14="http://schemas.microsoft.com/office/powerpoint/2010/main" val="39688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2D3B-E553-5D4C-9959-3BD17B25C919}"/>
              </a:ext>
            </a:extLst>
          </p:cNvPr>
          <p:cNvSpPr/>
          <p:nvPr/>
        </p:nvSpPr>
        <p:spPr>
          <a:xfrm>
            <a:off x="1503865" y="2426149"/>
            <a:ext cx="2340564" cy="2052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5C6BF-62B8-0D4C-B378-2DAC4C801291}"/>
              </a:ext>
            </a:extLst>
          </p:cNvPr>
          <p:cNvSpPr/>
          <p:nvPr/>
        </p:nvSpPr>
        <p:spPr>
          <a:xfrm>
            <a:off x="2674147" y="2414574"/>
            <a:ext cx="2340564" cy="2052000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972731-72C9-5A4F-87E8-46009D560CBA}"/>
              </a:ext>
            </a:extLst>
          </p:cNvPr>
          <p:cNvSpPr/>
          <p:nvPr/>
        </p:nvSpPr>
        <p:spPr>
          <a:xfrm>
            <a:off x="2674147" y="2410235"/>
            <a:ext cx="1170282" cy="10334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B32E0A-07F8-2045-9BB0-B80B8A51B296}"/>
              </a:ext>
            </a:extLst>
          </p:cNvPr>
          <p:cNvSpPr/>
          <p:nvPr/>
        </p:nvSpPr>
        <p:spPr>
          <a:xfrm rot="10800000" flipH="1">
            <a:off x="2673272" y="3440694"/>
            <a:ext cx="1170000" cy="10334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90A7-4F46-AA4C-B114-54F0E1049BA2}"/>
              </a:ext>
            </a:extLst>
          </p:cNvPr>
          <p:cNvSpPr/>
          <p:nvPr/>
        </p:nvSpPr>
        <p:spPr>
          <a:xfrm>
            <a:off x="925975" y="2097911"/>
            <a:ext cx="4664597" cy="2662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9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Four common experiment setups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79F0B3-9AE1-DE49-BBA0-FCB7D3C9D45E}"/>
              </a:ext>
            </a:extLst>
          </p:cNvPr>
          <p:cNvCxnSpPr>
            <a:cxnSpLocks/>
          </p:cNvCxnSpPr>
          <p:nvPr/>
        </p:nvCxnSpPr>
        <p:spPr>
          <a:xfrm>
            <a:off x="648182" y="3452149"/>
            <a:ext cx="53012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073A0B9-371A-7344-BD20-E74EF2D8F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876" y="2653405"/>
            <a:ext cx="684000" cy="68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E34F5C-3CD4-684A-A614-2038C4E4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076" y="3619344"/>
            <a:ext cx="658800" cy="658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355193A-3796-3E40-8C3F-4D67F1DE7664}"/>
              </a:ext>
            </a:extLst>
          </p:cNvPr>
          <p:cNvSpPr/>
          <p:nvPr/>
        </p:nvSpPr>
        <p:spPr>
          <a:xfrm>
            <a:off x="4216210" y="267218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26025-C6EE-614B-A3EC-67C009B2391C}"/>
              </a:ext>
            </a:extLst>
          </p:cNvPr>
          <p:cNvSpPr/>
          <p:nvPr/>
        </p:nvSpPr>
        <p:spPr>
          <a:xfrm>
            <a:off x="4216210" y="3713021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415F64-4EFA-B842-8024-4508A8D81F24}"/>
              </a:ext>
            </a:extLst>
          </p:cNvPr>
          <p:cNvSpPr/>
          <p:nvPr/>
        </p:nvSpPr>
        <p:spPr>
          <a:xfrm>
            <a:off x="1853299" y="267218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B5FB24-9091-F249-99A5-2B9AAA0B294B}"/>
              </a:ext>
            </a:extLst>
          </p:cNvPr>
          <p:cNvSpPr/>
          <p:nvPr/>
        </p:nvSpPr>
        <p:spPr>
          <a:xfrm>
            <a:off x="1853299" y="3692419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764F8-1750-254F-A46D-4C8CBC8069BF}"/>
              </a:ext>
            </a:extLst>
          </p:cNvPr>
          <p:cNvSpPr txBox="1"/>
          <p:nvPr/>
        </p:nvSpPr>
        <p:spPr>
          <a:xfrm>
            <a:off x="852841" y="1364242"/>
            <a:ext cx="2165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Setup 1 –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Intersection Only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AD125689-8135-794C-98AD-2604FACDE996}"/>
              </a:ext>
            </a:extLst>
          </p:cNvPr>
          <p:cNvCxnSpPr>
            <a:stCxn id="28" idx="0"/>
          </p:cNvCxnSpPr>
          <p:nvPr/>
        </p:nvCxnSpPr>
        <p:spPr>
          <a:xfrm rot="5400000" flipH="1" flipV="1">
            <a:off x="3281514" y="1475539"/>
            <a:ext cx="912471" cy="956922"/>
          </a:xfrm>
          <a:prstGeom prst="curvedConnector2">
            <a:avLst/>
          </a:prstGeom>
          <a:ln w="381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FA97F9-70E5-0C4F-8B5A-5B34D3432FBC}"/>
              </a:ext>
            </a:extLst>
          </p:cNvPr>
          <p:cNvSpPr txBox="1"/>
          <p:nvPr/>
        </p:nvSpPr>
        <p:spPr>
          <a:xfrm>
            <a:off x="4253686" y="1318057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</a:p>
        </p:txBody>
      </p: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E008C46C-B840-2D40-B6CE-D2DCDC228870}"/>
              </a:ext>
            </a:extLst>
          </p:cNvPr>
          <p:cNvCxnSpPr>
            <a:cxnSpLocks/>
            <a:endCxn id="29" idx="0"/>
          </p:cNvCxnSpPr>
          <p:nvPr/>
        </p:nvCxnSpPr>
        <p:spPr>
          <a:xfrm rot="10800000">
            <a:off x="3258272" y="4474110"/>
            <a:ext cx="957938" cy="886127"/>
          </a:xfrm>
          <a:prstGeom prst="curvedConnector2">
            <a:avLst/>
          </a:prstGeom>
          <a:ln w="381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52FC43D-B1B2-4344-8E30-ECCD12611F39}"/>
              </a:ext>
            </a:extLst>
          </p:cNvPr>
          <p:cNvSpPr txBox="1"/>
          <p:nvPr/>
        </p:nvSpPr>
        <p:spPr>
          <a:xfrm>
            <a:off x="4267506" y="51409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988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8" grpId="0" animBg="1"/>
      <p:bldP spid="29" grpId="0" animBg="1"/>
      <p:bldP spid="2" grpId="0" animBg="1"/>
      <p:bldP spid="24" grpId="0"/>
      <p:bldP spid="25" grpId="0"/>
      <p:bldP spid="26" grpId="0"/>
      <p:bldP spid="27" grpId="0"/>
      <p:bldP spid="11" grpId="0"/>
      <p:bldP spid="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9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Four common experiment setups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2D3B-E553-5D4C-9959-3BD17B25C919}"/>
              </a:ext>
            </a:extLst>
          </p:cNvPr>
          <p:cNvSpPr/>
          <p:nvPr/>
        </p:nvSpPr>
        <p:spPr>
          <a:xfrm>
            <a:off x="1503865" y="2426149"/>
            <a:ext cx="2340564" cy="2052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5C6BF-62B8-0D4C-B378-2DAC4C801291}"/>
              </a:ext>
            </a:extLst>
          </p:cNvPr>
          <p:cNvSpPr/>
          <p:nvPr/>
        </p:nvSpPr>
        <p:spPr>
          <a:xfrm>
            <a:off x="2674147" y="2414574"/>
            <a:ext cx="2340564" cy="2052000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972731-72C9-5A4F-87E8-46009D560CBA}"/>
              </a:ext>
            </a:extLst>
          </p:cNvPr>
          <p:cNvSpPr/>
          <p:nvPr/>
        </p:nvSpPr>
        <p:spPr>
          <a:xfrm>
            <a:off x="925372" y="2097911"/>
            <a:ext cx="4664597" cy="134574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B32E0A-07F8-2045-9BB0-B80B8A51B296}"/>
              </a:ext>
            </a:extLst>
          </p:cNvPr>
          <p:cNvSpPr/>
          <p:nvPr/>
        </p:nvSpPr>
        <p:spPr>
          <a:xfrm rot="10800000" flipH="1">
            <a:off x="924769" y="3440692"/>
            <a:ext cx="4664597" cy="131939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0190A7-4F46-AA4C-B114-54F0E1049BA2}"/>
              </a:ext>
            </a:extLst>
          </p:cNvPr>
          <p:cNvSpPr/>
          <p:nvPr/>
        </p:nvSpPr>
        <p:spPr>
          <a:xfrm>
            <a:off x="925975" y="2097911"/>
            <a:ext cx="4664597" cy="2662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79F0B3-9AE1-DE49-BBA0-FCB7D3C9D45E}"/>
              </a:ext>
            </a:extLst>
          </p:cNvPr>
          <p:cNvCxnSpPr>
            <a:cxnSpLocks/>
          </p:cNvCxnSpPr>
          <p:nvPr/>
        </p:nvCxnSpPr>
        <p:spPr>
          <a:xfrm>
            <a:off x="648182" y="3452149"/>
            <a:ext cx="53012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073A0B9-371A-7344-BD20-E74EF2D8F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36" y="2637255"/>
            <a:ext cx="684000" cy="68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E34F5C-3CD4-684A-A614-2038C4E4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886" y="3645644"/>
            <a:ext cx="658800" cy="658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355193A-3796-3E40-8C3F-4D67F1DE7664}"/>
              </a:ext>
            </a:extLst>
          </p:cNvPr>
          <p:cNvSpPr/>
          <p:nvPr/>
        </p:nvSpPr>
        <p:spPr>
          <a:xfrm>
            <a:off x="4216210" y="267218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26025-C6EE-614B-A3EC-67C009B2391C}"/>
              </a:ext>
            </a:extLst>
          </p:cNvPr>
          <p:cNvSpPr/>
          <p:nvPr/>
        </p:nvSpPr>
        <p:spPr>
          <a:xfrm>
            <a:off x="1875646" y="3682363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764F8-1750-254F-A46D-4C8CBC8069BF}"/>
              </a:ext>
            </a:extLst>
          </p:cNvPr>
          <p:cNvSpPr txBox="1"/>
          <p:nvPr/>
        </p:nvSpPr>
        <p:spPr>
          <a:xfrm>
            <a:off x="852841" y="1364242"/>
            <a:ext cx="1511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Setup 2 –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samples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AD125689-8135-794C-98AD-2604FACDE996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3436868" y="1318568"/>
            <a:ext cx="600146" cy="958540"/>
          </a:xfrm>
          <a:prstGeom prst="curvedConnector2">
            <a:avLst/>
          </a:prstGeom>
          <a:ln w="381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FA97F9-70E5-0C4F-8B5A-5B34D3432FBC}"/>
              </a:ext>
            </a:extLst>
          </p:cNvPr>
          <p:cNvSpPr txBox="1"/>
          <p:nvPr/>
        </p:nvSpPr>
        <p:spPr>
          <a:xfrm>
            <a:off x="4253686" y="1318057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</a:p>
        </p:txBody>
      </p: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E008C46C-B840-2D40-B6CE-D2DCDC228870}"/>
              </a:ext>
            </a:extLst>
          </p:cNvPr>
          <p:cNvCxnSpPr>
            <a:cxnSpLocks/>
            <a:endCxn id="29" idx="0"/>
          </p:cNvCxnSpPr>
          <p:nvPr/>
        </p:nvCxnSpPr>
        <p:spPr>
          <a:xfrm rot="10800000">
            <a:off x="3257068" y="4760084"/>
            <a:ext cx="959146" cy="600157"/>
          </a:xfrm>
          <a:prstGeom prst="curvedConnector2">
            <a:avLst/>
          </a:prstGeom>
          <a:ln w="381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52FC43D-B1B2-4344-8E30-ECCD12611F39}"/>
              </a:ext>
            </a:extLst>
          </p:cNvPr>
          <p:cNvSpPr txBox="1"/>
          <p:nvPr/>
        </p:nvSpPr>
        <p:spPr>
          <a:xfrm>
            <a:off x="4267506" y="51409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5481D-3CDE-4B4C-A897-B0754C928677}"/>
              </a:ext>
            </a:extLst>
          </p:cNvPr>
          <p:cNvGrpSpPr/>
          <p:nvPr/>
        </p:nvGrpSpPr>
        <p:grpSpPr>
          <a:xfrm>
            <a:off x="6302618" y="1152415"/>
            <a:ext cx="2762159" cy="2268292"/>
            <a:chOff x="648182" y="1207602"/>
            <a:chExt cx="5301205" cy="44936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352C21-7B32-1846-9F42-14C37430202B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86E56-2C95-DC40-BFAF-246BE92092BB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9D31D8-8101-424B-BA6B-C77FB4B05732}"/>
                </a:ext>
              </a:extLst>
            </p:cNvPr>
            <p:cNvSpPr/>
            <p:nvPr/>
          </p:nvSpPr>
          <p:spPr>
            <a:xfrm>
              <a:off x="2674147" y="2410235"/>
              <a:ext cx="1170282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485281-011B-784B-A528-4905C8651A8A}"/>
                </a:ext>
              </a:extLst>
            </p:cNvPr>
            <p:cNvSpPr/>
            <p:nvPr/>
          </p:nvSpPr>
          <p:spPr>
            <a:xfrm rot="10800000" flipH="1">
              <a:off x="2673272" y="3440694"/>
              <a:ext cx="1170000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A4EEE5-3A01-984C-AE36-1958BF4947AA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011CF-F8AB-D240-8A5B-EA43BBFC1EB2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78368D6-360E-504D-AAA3-C35F2E2B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876" y="2653405"/>
              <a:ext cx="684000" cy="684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0E8B24-162C-AB44-A0CD-1256C0EA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4076" y="3619344"/>
              <a:ext cx="658800" cy="6588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73CCAF-A881-FB44-B88B-7DA2A17F4549}"/>
                </a:ext>
              </a:extLst>
            </p:cNvPr>
            <p:cNvSpPr/>
            <p:nvPr/>
          </p:nvSpPr>
          <p:spPr>
            <a:xfrm>
              <a:off x="413060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1D1FE3-5EBE-D149-9C22-28AA4562E462}"/>
                </a:ext>
              </a:extLst>
            </p:cNvPr>
            <p:cNvSpPr/>
            <p:nvPr/>
          </p:nvSpPr>
          <p:spPr>
            <a:xfrm>
              <a:off x="4130605" y="3624657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90E3376-9C1C-954C-A756-CABB2E9AABCA}"/>
                </a:ext>
              </a:extLst>
            </p:cNvPr>
            <p:cNvSpPr/>
            <p:nvPr/>
          </p:nvSpPr>
          <p:spPr>
            <a:xfrm>
              <a:off x="176769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A27B20-EBBC-D844-B736-672119C96122}"/>
                </a:ext>
              </a:extLst>
            </p:cNvPr>
            <p:cNvSpPr/>
            <p:nvPr/>
          </p:nvSpPr>
          <p:spPr>
            <a:xfrm>
              <a:off x="1767695" y="360405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A0193E-9525-8243-9275-14AD8D1DEC9B}"/>
                </a:ext>
              </a:extLst>
            </p:cNvPr>
            <p:cNvSpPr txBox="1"/>
            <p:nvPr/>
          </p:nvSpPr>
          <p:spPr>
            <a:xfrm>
              <a:off x="852840" y="1364242"/>
              <a:ext cx="1733068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1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F1D2E46E-7485-4646-9960-4A7D97AF7960}"/>
                </a:ext>
              </a:extLst>
            </p:cNvPr>
            <p:cNvCxnSpPr>
              <a:stCxn id="32" idx="0"/>
            </p:cNvCxnSpPr>
            <p:nvPr/>
          </p:nvCxnSpPr>
          <p:spPr>
            <a:xfrm rot="5400000" flipH="1" flipV="1">
              <a:off x="3281514" y="1475539"/>
              <a:ext cx="912471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517B17-D352-4E4A-88B9-B8FC511187CE}"/>
                </a:ext>
              </a:extLst>
            </p:cNvPr>
            <p:cNvSpPr txBox="1"/>
            <p:nvPr/>
          </p:nvSpPr>
          <p:spPr>
            <a:xfrm>
              <a:off x="4253686" y="1207602"/>
              <a:ext cx="646687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2B02DFFF-04E6-E142-A50C-14F94B6B5D49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rot="10800000">
              <a:off x="3258272" y="4474110"/>
              <a:ext cx="957938" cy="88612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98A01E-AB31-6B4C-918B-7D97D62D4BFC}"/>
                </a:ext>
              </a:extLst>
            </p:cNvPr>
            <p:cNvSpPr txBox="1"/>
            <p:nvPr/>
          </p:nvSpPr>
          <p:spPr>
            <a:xfrm>
              <a:off x="4267507" y="5030536"/>
              <a:ext cx="588231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554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8" grpId="0" animBg="1"/>
      <p:bldP spid="29" grpId="0" animBg="1"/>
      <p:bldP spid="2" grpId="0" animBg="1"/>
      <p:bldP spid="24" grpId="0"/>
      <p:bldP spid="25" grpId="0"/>
      <p:bldP spid="11" grpId="0"/>
      <p:bldP spid="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9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Four common experiment setups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EF719-87E8-9842-A507-80B8711EB336}"/>
              </a:ext>
            </a:extLst>
          </p:cNvPr>
          <p:cNvGrpSpPr/>
          <p:nvPr/>
        </p:nvGrpSpPr>
        <p:grpSpPr>
          <a:xfrm>
            <a:off x="9178924" y="1152375"/>
            <a:ext cx="2761200" cy="2267835"/>
            <a:chOff x="648182" y="1207577"/>
            <a:chExt cx="5301205" cy="44937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A42D3B-E553-5D4C-9959-3BD17B25C919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45C6BF-62B8-0D4C-B378-2DAC4C801291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972731-72C9-5A4F-87E8-46009D560CBA}"/>
                </a:ext>
              </a:extLst>
            </p:cNvPr>
            <p:cNvSpPr/>
            <p:nvPr/>
          </p:nvSpPr>
          <p:spPr>
            <a:xfrm>
              <a:off x="925372" y="2097911"/>
              <a:ext cx="4664597" cy="134574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B32E0A-07F8-2045-9BB0-B80B8A51B296}"/>
                </a:ext>
              </a:extLst>
            </p:cNvPr>
            <p:cNvSpPr/>
            <p:nvPr/>
          </p:nvSpPr>
          <p:spPr>
            <a:xfrm rot="10800000" flipH="1">
              <a:off x="924769" y="3440692"/>
              <a:ext cx="4664597" cy="131939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90190A7-4F46-AA4C-B114-54F0E1049BA2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79F0B3-9AE1-DE49-BBA0-FCB7D3C9D45E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73A0B9-371A-7344-BD20-E74EF2D8F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36" y="2637255"/>
              <a:ext cx="684000" cy="684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E34F5C-3CD4-684A-A614-2038C4E4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4886" y="3645644"/>
              <a:ext cx="658800" cy="6588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55193A-3796-3E40-8C3F-4D67F1DE7664}"/>
                </a:ext>
              </a:extLst>
            </p:cNvPr>
            <p:cNvSpPr/>
            <p:nvPr/>
          </p:nvSpPr>
          <p:spPr>
            <a:xfrm>
              <a:off x="4109167" y="2605891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326025-C6EE-614B-A3EC-67C009B2391C}"/>
                </a:ext>
              </a:extLst>
            </p:cNvPr>
            <p:cNvSpPr/>
            <p:nvPr/>
          </p:nvSpPr>
          <p:spPr>
            <a:xfrm>
              <a:off x="1768602" y="3616075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2764F8-1750-254F-A46D-4C8CBC8069BF}"/>
                </a:ext>
              </a:extLst>
            </p:cNvPr>
            <p:cNvSpPr txBox="1"/>
            <p:nvPr/>
          </p:nvSpPr>
          <p:spPr>
            <a:xfrm>
              <a:off x="852841" y="1364243"/>
              <a:ext cx="1733670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2</a:t>
              </a:r>
            </a:p>
          </p:txBody>
        </p:sp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AD125689-8135-794C-98AD-2604FACDE99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rot="5400000" flipH="1" flipV="1">
              <a:off x="3436868" y="1318568"/>
              <a:ext cx="600146" cy="958540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FA97F9-70E5-0C4F-8B5A-5B34D3432FBC}"/>
                </a:ext>
              </a:extLst>
            </p:cNvPr>
            <p:cNvSpPr txBox="1"/>
            <p:nvPr/>
          </p:nvSpPr>
          <p:spPr>
            <a:xfrm>
              <a:off x="4253687" y="1207577"/>
              <a:ext cx="646911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E008C46C-B840-2D40-B6CE-D2DCDC228870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rot="10800000">
              <a:off x="3257068" y="4760084"/>
              <a:ext cx="959146" cy="60015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2FC43D-B1B2-4344-8E30-ECCD12611F39}"/>
                </a:ext>
              </a:extLst>
            </p:cNvPr>
            <p:cNvSpPr txBox="1"/>
            <p:nvPr/>
          </p:nvSpPr>
          <p:spPr>
            <a:xfrm>
              <a:off x="4267506" y="5030511"/>
              <a:ext cx="588435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5481D-3CDE-4B4C-A897-B0754C928677}"/>
              </a:ext>
            </a:extLst>
          </p:cNvPr>
          <p:cNvGrpSpPr/>
          <p:nvPr/>
        </p:nvGrpSpPr>
        <p:grpSpPr>
          <a:xfrm>
            <a:off x="6302618" y="1152415"/>
            <a:ext cx="2762159" cy="2268292"/>
            <a:chOff x="648182" y="1207602"/>
            <a:chExt cx="5301205" cy="44936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352C21-7B32-1846-9F42-14C37430202B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86E56-2C95-DC40-BFAF-246BE92092BB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9D31D8-8101-424B-BA6B-C77FB4B05732}"/>
                </a:ext>
              </a:extLst>
            </p:cNvPr>
            <p:cNvSpPr/>
            <p:nvPr/>
          </p:nvSpPr>
          <p:spPr>
            <a:xfrm>
              <a:off x="2674147" y="2410235"/>
              <a:ext cx="1170282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485281-011B-784B-A528-4905C8651A8A}"/>
                </a:ext>
              </a:extLst>
            </p:cNvPr>
            <p:cNvSpPr/>
            <p:nvPr/>
          </p:nvSpPr>
          <p:spPr>
            <a:xfrm rot="10800000" flipH="1">
              <a:off x="2673272" y="3440694"/>
              <a:ext cx="1170000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A4EEE5-3A01-984C-AE36-1958BF4947AA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011CF-F8AB-D240-8A5B-EA43BBFC1EB2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78368D6-360E-504D-AAA3-C35F2E2B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876" y="2653405"/>
              <a:ext cx="684000" cy="684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0E8B24-162C-AB44-A0CD-1256C0EA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4076" y="3619344"/>
              <a:ext cx="658800" cy="6588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73CCAF-A881-FB44-B88B-7DA2A17F4549}"/>
                </a:ext>
              </a:extLst>
            </p:cNvPr>
            <p:cNvSpPr/>
            <p:nvPr/>
          </p:nvSpPr>
          <p:spPr>
            <a:xfrm>
              <a:off x="413060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1D1FE3-5EBE-D149-9C22-28AA4562E462}"/>
                </a:ext>
              </a:extLst>
            </p:cNvPr>
            <p:cNvSpPr/>
            <p:nvPr/>
          </p:nvSpPr>
          <p:spPr>
            <a:xfrm>
              <a:off x="4130605" y="3624657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90E3376-9C1C-954C-A756-CABB2E9AABCA}"/>
                </a:ext>
              </a:extLst>
            </p:cNvPr>
            <p:cNvSpPr/>
            <p:nvPr/>
          </p:nvSpPr>
          <p:spPr>
            <a:xfrm>
              <a:off x="176769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A27B20-EBBC-D844-B736-672119C96122}"/>
                </a:ext>
              </a:extLst>
            </p:cNvPr>
            <p:cNvSpPr/>
            <p:nvPr/>
          </p:nvSpPr>
          <p:spPr>
            <a:xfrm>
              <a:off x="1767695" y="360405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A0193E-9525-8243-9275-14AD8D1DEC9B}"/>
                </a:ext>
              </a:extLst>
            </p:cNvPr>
            <p:cNvSpPr txBox="1"/>
            <p:nvPr/>
          </p:nvSpPr>
          <p:spPr>
            <a:xfrm>
              <a:off x="852840" y="1364242"/>
              <a:ext cx="1733068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1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F1D2E46E-7485-4646-9960-4A7D97AF7960}"/>
                </a:ext>
              </a:extLst>
            </p:cNvPr>
            <p:cNvCxnSpPr>
              <a:stCxn id="32" idx="0"/>
            </p:cNvCxnSpPr>
            <p:nvPr/>
          </p:nvCxnSpPr>
          <p:spPr>
            <a:xfrm rot="5400000" flipH="1" flipV="1">
              <a:off x="3281514" y="1475539"/>
              <a:ext cx="912471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517B17-D352-4E4A-88B9-B8FC511187CE}"/>
                </a:ext>
              </a:extLst>
            </p:cNvPr>
            <p:cNvSpPr txBox="1"/>
            <p:nvPr/>
          </p:nvSpPr>
          <p:spPr>
            <a:xfrm>
              <a:off x="4253686" y="1207602"/>
              <a:ext cx="646687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2B02DFFF-04E6-E142-A50C-14F94B6B5D49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rot="10800000">
              <a:off x="3258272" y="4474110"/>
              <a:ext cx="957938" cy="88612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98A01E-AB31-6B4C-918B-7D97D62D4BFC}"/>
                </a:ext>
              </a:extLst>
            </p:cNvPr>
            <p:cNvSpPr txBox="1"/>
            <p:nvPr/>
          </p:nvSpPr>
          <p:spPr>
            <a:xfrm>
              <a:off x="4267507" y="5030536"/>
              <a:ext cx="588231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F6087E3-80D6-FD43-9D1A-5D5EAA5FCD93}"/>
              </a:ext>
            </a:extLst>
          </p:cNvPr>
          <p:cNvSpPr/>
          <p:nvPr/>
        </p:nvSpPr>
        <p:spPr>
          <a:xfrm>
            <a:off x="1503865" y="2426149"/>
            <a:ext cx="2340564" cy="2052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41EEE6-377C-2847-AA73-4EA1F3393FC6}"/>
              </a:ext>
            </a:extLst>
          </p:cNvPr>
          <p:cNvSpPr/>
          <p:nvPr/>
        </p:nvSpPr>
        <p:spPr>
          <a:xfrm>
            <a:off x="2674147" y="2414574"/>
            <a:ext cx="2340564" cy="2052000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B098EE-31C5-904F-AB87-C2B84B283975}"/>
              </a:ext>
            </a:extLst>
          </p:cNvPr>
          <p:cNvSpPr/>
          <p:nvPr/>
        </p:nvSpPr>
        <p:spPr>
          <a:xfrm>
            <a:off x="1503865" y="2426143"/>
            <a:ext cx="3510846" cy="101750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23B951-02F7-5347-9FE6-AD8AE7500A9A}"/>
              </a:ext>
            </a:extLst>
          </p:cNvPr>
          <p:cNvSpPr/>
          <p:nvPr/>
        </p:nvSpPr>
        <p:spPr>
          <a:xfrm rot="10800000" flipH="1">
            <a:off x="1503864" y="3440690"/>
            <a:ext cx="3510847" cy="103745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2DC274-138C-B54D-846A-9C14498AAAED}"/>
              </a:ext>
            </a:extLst>
          </p:cNvPr>
          <p:cNvSpPr/>
          <p:nvPr/>
        </p:nvSpPr>
        <p:spPr>
          <a:xfrm>
            <a:off x="925975" y="2097911"/>
            <a:ext cx="4664597" cy="2662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1BFAD9E-4FE3-3140-A4CC-9FF91A437451}"/>
              </a:ext>
            </a:extLst>
          </p:cNvPr>
          <p:cNvCxnSpPr>
            <a:cxnSpLocks/>
          </p:cNvCxnSpPr>
          <p:nvPr/>
        </p:nvCxnSpPr>
        <p:spPr>
          <a:xfrm>
            <a:off x="648182" y="3452149"/>
            <a:ext cx="53012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21E5D2E7-0958-1C4B-8AB3-A75CC8C9F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36" y="2637255"/>
            <a:ext cx="684000" cy="68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010ADB8-FBA0-6546-BD62-D46B7B8FD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886" y="3645644"/>
            <a:ext cx="658800" cy="6588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B49D95D-CBAE-DE43-9AC4-D128FF7030DB}"/>
              </a:ext>
            </a:extLst>
          </p:cNvPr>
          <p:cNvSpPr/>
          <p:nvPr/>
        </p:nvSpPr>
        <p:spPr>
          <a:xfrm>
            <a:off x="4216210" y="267218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7DC03F-40E4-484F-B323-2035EB01E2DE}"/>
              </a:ext>
            </a:extLst>
          </p:cNvPr>
          <p:cNvSpPr/>
          <p:nvPr/>
        </p:nvSpPr>
        <p:spPr>
          <a:xfrm>
            <a:off x="1875646" y="3682363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C7E153-BB0B-2B43-8C33-E49C53115BE2}"/>
              </a:ext>
            </a:extLst>
          </p:cNvPr>
          <p:cNvSpPr txBox="1"/>
          <p:nvPr/>
        </p:nvSpPr>
        <p:spPr>
          <a:xfrm>
            <a:off x="852841" y="1364242"/>
            <a:ext cx="252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Setup 3 –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Qualified users only</a:t>
            </a:r>
          </a:p>
        </p:txBody>
      </p: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C39AC339-81DA-B044-B91A-E814EC99CCC3}"/>
              </a:ext>
            </a:extLst>
          </p:cNvPr>
          <p:cNvCxnSpPr>
            <a:cxnSpLocks/>
            <a:stCxn id="51" idx="0"/>
          </p:cNvCxnSpPr>
          <p:nvPr/>
        </p:nvCxnSpPr>
        <p:spPr>
          <a:xfrm rot="5400000" flipH="1" flipV="1">
            <a:off x="3273561" y="1483494"/>
            <a:ext cx="928377" cy="956922"/>
          </a:xfrm>
          <a:prstGeom prst="curvedConnector2">
            <a:avLst/>
          </a:prstGeom>
          <a:ln w="381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ABB5DB3-28AF-854F-A12E-EBD235F92F57}"/>
              </a:ext>
            </a:extLst>
          </p:cNvPr>
          <p:cNvSpPr txBox="1"/>
          <p:nvPr/>
        </p:nvSpPr>
        <p:spPr>
          <a:xfrm>
            <a:off x="4253686" y="1318057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</a:p>
        </p:txBody>
      </p: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AB9E030-6C5B-1845-8F7E-1B892A6240CC}"/>
              </a:ext>
            </a:extLst>
          </p:cNvPr>
          <p:cNvCxnSpPr>
            <a:cxnSpLocks/>
            <a:endCxn id="52" idx="0"/>
          </p:cNvCxnSpPr>
          <p:nvPr/>
        </p:nvCxnSpPr>
        <p:spPr>
          <a:xfrm rot="10800000">
            <a:off x="3259288" y="4478142"/>
            <a:ext cx="956930" cy="882103"/>
          </a:xfrm>
          <a:prstGeom prst="curvedConnector2">
            <a:avLst/>
          </a:prstGeom>
          <a:ln w="381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20310A2-BD0A-F14D-86ED-AE1211C66E7E}"/>
              </a:ext>
            </a:extLst>
          </p:cNvPr>
          <p:cNvSpPr txBox="1"/>
          <p:nvPr/>
        </p:nvSpPr>
        <p:spPr>
          <a:xfrm>
            <a:off x="4267506" y="5140990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2976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7" grpId="0"/>
      <p:bldP spid="58" grpId="0"/>
      <p:bldP spid="59" grpId="0"/>
      <p:bldP spid="61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C184FF9-A4AD-5444-BA45-BE8D1C90CD74}"/>
              </a:ext>
            </a:extLst>
          </p:cNvPr>
          <p:cNvSpPr/>
          <p:nvPr/>
        </p:nvSpPr>
        <p:spPr>
          <a:xfrm>
            <a:off x="1503865" y="2426149"/>
            <a:ext cx="2340564" cy="20520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D4BA77C-53D6-0B40-9F73-A4D2FFD8FF01}"/>
              </a:ext>
            </a:extLst>
          </p:cNvPr>
          <p:cNvSpPr/>
          <p:nvPr/>
        </p:nvSpPr>
        <p:spPr>
          <a:xfrm>
            <a:off x="2674147" y="2414574"/>
            <a:ext cx="2340564" cy="2052000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26C97F-3328-C445-B107-BF9D47455A40}"/>
              </a:ext>
            </a:extLst>
          </p:cNvPr>
          <p:cNvSpPr/>
          <p:nvPr/>
        </p:nvSpPr>
        <p:spPr>
          <a:xfrm>
            <a:off x="1503865" y="2426144"/>
            <a:ext cx="2340564" cy="5190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EF1B686-CF58-3B43-B6C8-5C415F88D198}"/>
              </a:ext>
            </a:extLst>
          </p:cNvPr>
          <p:cNvSpPr/>
          <p:nvPr/>
        </p:nvSpPr>
        <p:spPr>
          <a:xfrm rot="10800000" flipH="1">
            <a:off x="1503237" y="2929939"/>
            <a:ext cx="2340565" cy="52645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4302166-76A7-D744-A051-A4D2D1A1D787}"/>
              </a:ext>
            </a:extLst>
          </p:cNvPr>
          <p:cNvSpPr/>
          <p:nvPr/>
        </p:nvSpPr>
        <p:spPr>
          <a:xfrm>
            <a:off x="2673519" y="3448413"/>
            <a:ext cx="2340564" cy="5190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ABDA118-51BB-C645-84F7-9A14BCBB1059}"/>
              </a:ext>
            </a:extLst>
          </p:cNvPr>
          <p:cNvSpPr/>
          <p:nvPr/>
        </p:nvSpPr>
        <p:spPr>
          <a:xfrm rot="10800000" flipH="1">
            <a:off x="2672127" y="3953839"/>
            <a:ext cx="2340565" cy="52645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780E40-1C72-074A-9A05-A103FD575CE5}"/>
              </a:ext>
            </a:extLst>
          </p:cNvPr>
          <p:cNvSpPr/>
          <p:nvPr/>
        </p:nvSpPr>
        <p:spPr>
          <a:xfrm>
            <a:off x="925975" y="2097911"/>
            <a:ext cx="4664597" cy="26621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354C442-12B4-104D-9D10-69B6877F79C5}"/>
              </a:ext>
            </a:extLst>
          </p:cNvPr>
          <p:cNvCxnSpPr>
            <a:cxnSpLocks/>
          </p:cNvCxnSpPr>
          <p:nvPr/>
        </p:nvCxnSpPr>
        <p:spPr>
          <a:xfrm>
            <a:off x="648182" y="3452149"/>
            <a:ext cx="53012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BD47677A-9280-1E4A-B136-AE036E2DB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490" y="2975569"/>
            <a:ext cx="456060" cy="45606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CE584C-76A8-A844-82BA-C3239E965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86" y="4008916"/>
            <a:ext cx="432000" cy="432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80C920A-4824-5744-B615-C0F03ECA03AD}"/>
              </a:ext>
            </a:extLst>
          </p:cNvPr>
          <p:cNvSpPr/>
          <p:nvPr/>
        </p:nvSpPr>
        <p:spPr>
          <a:xfrm>
            <a:off x="4216210" y="267218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2200D0-B243-7142-8989-58EC08279047}"/>
              </a:ext>
            </a:extLst>
          </p:cNvPr>
          <p:cNvSpPr/>
          <p:nvPr/>
        </p:nvSpPr>
        <p:spPr>
          <a:xfrm>
            <a:off x="1875646" y="3682363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917F306-3FBE-CC4F-921F-FE027FAC1A96}"/>
              </a:ext>
            </a:extLst>
          </p:cNvPr>
          <p:cNvSpPr txBox="1"/>
          <p:nvPr/>
        </p:nvSpPr>
        <p:spPr>
          <a:xfrm>
            <a:off x="852841" y="1364242"/>
            <a:ext cx="2886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Setup 4 –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Dual control / multi-cell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9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Four common experiment setups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2686158-4BC8-CE44-8810-C928CFCAB766}"/>
              </a:ext>
            </a:extLst>
          </p:cNvPr>
          <p:cNvSpPr txBox="1"/>
          <p:nvPr/>
        </p:nvSpPr>
        <p:spPr>
          <a:xfrm>
            <a:off x="977581" y="2453121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EF719-87E8-9842-A507-80B8711EB336}"/>
              </a:ext>
            </a:extLst>
          </p:cNvPr>
          <p:cNvGrpSpPr/>
          <p:nvPr/>
        </p:nvGrpSpPr>
        <p:grpSpPr>
          <a:xfrm>
            <a:off x="9178924" y="1152375"/>
            <a:ext cx="2761200" cy="2267835"/>
            <a:chOff x="648182" y="1207577"/>
            <a:chExt cx="5301205" cy="44937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A42D3B-E553-5D4C-9959-3BD17B25C919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45C6BF-62B8-0D4C-B378-2DAC4C801291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972731-72C9-5A4F-87E8-46009D560CBA}"/>
                </a:ext>
              </a:extLst>
            </p:cNvPr>
            <p:cNvSpPr/>
            <p:nvPr/>
          </p:nvSpPr>
          <p:spPr>
            <a:xfrm>
              <a:off x="925372" y="2097911"/>
              <a:ext cx="4664597" cy="134574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B32E0A-07F8-2045-9BB0-B80B8A51B296}"/>
                </a:ext>
              </a:extLst>
            </p:cNvPr>
            <p:cNvSpPr/>
            <p:nvPr/>
          </p:nvSpPr>
          <p:spPr>
            <a:xfrm rot="10800000" flipH="1">
              <a:off x="924769" y="3440692"/>
              <a:ext cx="4664597" cy="131939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90190A7-4F46-AA4C-B114-54F0E1049BA2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79F0B3-9AE1-DE49-BBA0-FCB7D3C9D45E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73A0B9-371A-7344-BD20-E74EF2D8F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36" y="2637255"/>
              <a:ext cx="684000" cy="684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E34F5C-3CD4-684A-A614-2038C4E4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4886" y="3645644"/>
              <a:ext cx="658800" cy="6588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55193A-3796-3E40-8C3F-4D67F1DE7664}"/>
                </a:ext>
              </a:extLst>
            </p:cNvPr>
            <p:cNvSpPr/>
            <p:nvPr/>
          </p:nvSpPr>
          <p:spPr>
            <a:xfrm>
              <a:off x="4109167" y="2605891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326025-C6EE-614B-A3EC-67C009B2391C}"/>
                </a:ext>
              </a:extLst>
            </p:cNvPr>
            <p:cNvSpPr/>
            <p:nvPr/>
          </p:nvSpPr>
          <p:spPr>
            <a:xfrm>
              <a:off x="1768602" y="3616075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2764F8-1750-254F-A46D-4C8CBC8069BF}"/>
                </a:ext>
              </a:extLst>
            </p:cNvPr>
            <p:cNvSpPr txBox="1"/>
            <p:nvPr/>
          </p:nvSpPr>
          <p:spPr>
            <a:xfrm>
              <a:off x="852841" y="1364243"/>
              <a:ext cx="1733670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2</a:t>
              </a:r>
            </a:p>
          </p:txBody>
        </p:sp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AD125689-8135-794C-98AD-2604FACDE99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rot="5400000" flipH="1" flipV="1">
              <a:off x="3436868" y="1318568"/>
              <a:ext cx="600146" cy="958540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FA97F9-70E5-0C4F-8B5A-5B34D3432FBC}"/>
                </a:ext>
              </a:extLst>
            </p:cNvPr>
            <p:cNvSpPr txBox="1"/>
            <p:nvPr/>
          </p:nvSpPr>
          <p:spPr>
            <a:xfrm>
              <a:off x="4253687" y="1207577"/>
              <a:ext cx="646911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E008C46C-B840-2D40-B6CE-D2DCDC228870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rot="10800000">
              <a:off x="3257068" y="4760084"/>
              <a:ext cx="959146" cy="60015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2FC43D-B1B2-4344-8E30-ECCD12611F39}"/>
                </a:ext>
              </a:extLst>
            </p:cNvPr>
            <p:cNvSpPr txBox="1"/>
            <p:nvPr/>
          </p:nvSpPr>
          <p:spPr>
            <a:xfrm>
              <a:off x="4267506" y="5030511"/>
              <a:ext cx="588435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4E6F5029-EEE0-5A43-BA5A-1281333CC74E}"/>
              </a:ext>
            </a:extLst>
          </p:cNvPr>
          <p:cNvSpPr/>
          <p:nvPr/>
        </p:nvSpPr>
        <p:spPr>
          <a:xfrm>
            <a:off x="3643726" y="3438403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69BA1F6-18CF-464B-8811-C6B3348966F9}"/>
              </a:ext>
            </a:extLst>
          </p:cNvPr>
          <p:cNvSpPr/>
          <p:nvPr/>
        </p:nvSpPr>
        <p:spPr>
          <a:xfrm>
            <a:off x="2467229" y="2397870"/>
            <a:ext cx="4267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∅</a:t>
            </a:r>
            <a:endParaRPr lang="en-US" sz="3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5481D-3CDE-4B4C-A897-B0754C928677}"/>
              </a:ext>
            </a:extLst>
          </p:cNvPr>
          <p:cNvGrpSpPr/>
          <p:nvPr/>
        </p:nvGrpSpPr>
        <p:grpSpPr>
          <a:xfrm>
            <a:off x="6302618" y="1152415"/>
            <a:ext cx="2762159" cy="2268292"/>
            <a:chOff x="648182" y="1207602"/>
            <a:chExt cx="5301205" cy="44936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352C21-7B32-1846-9F42-14C37430202B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86E56-2C95-DC40-BFAF-246BE92092BB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9D31D8-8101-424B-BA6B-C77FB4B05732}"/>
                </a:ext>
              </a:extLst>
            </p:cNvPr>
            <p:cNvSpPr/>
            <p:nvPr/>
          </p:nvSpPr>
          <p:spPr>
            <a:xfrm>
              <a:off x="2674147" y="2410235"/>
              <a:ext cx="1170282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485281-011B-784B-A528-4905C8651A8A}"/>
                </a:ext>
              </a:extLst>
            </p:cNvPr>
            <p:cNvSpPr/>
            <p:nvPr/>
          </p:nvSpPr>
          <p:spPr>
            <a:xfrm rot="10800000" flipH="1">
              <a:off x="2673272" y="3440694"/>
              <a:ext cx="1170000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A4EEE5-3A01-984C-AE36-1958BF4947AA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011CF-F8AB-D240-8A5B-EA43BBFC1EB2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78368D6-360E-504D-AAA3-C35F2E2B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876" y="2653405"/>
              <a:ext cx="684000" cy="684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0E8B24-162C-AB44-A0CD-1256C0EA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4076" y="3619344"/>
              <a:ext cx="658800" cy="6588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73CCAF-A881-FB44-B88B-7DA2A17F4549}"/>
                </a:ext>
              </a:extLst>
            </p:cNvPr>
            <p:cNvSpPr/>
            <p:nvPr/>
          </p:nvSpPr>
          <p:spPr>
            <a:xfrm>
              <a:off x="413060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1D1FE3-5EBE-D149-9C22-28AA4562E462}"/>
                </a:ext>
              </a:extLst>
            </p:cNvPr>
            <p:cNvSpPr/>
            <p:nvPr/>
          </p:nvSpPr>
          <p:spPr>
            <a:xfrm>
              <a:off x="4130605" y="3624657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90E3376-9C1C-954C-A756-CABB2E9AABCA}"/>
                </a:ext>
              </a:extLst>
            </p:cNvPr>
            <p:cNvSpPr/>
            <p:nvPr/>
          </p:nvSpPr>
          <p:spPr>
            <a:xfrm>
              <a:off x="176769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A27B20-EBBC-D844-B736-672119C96122}"/>
                </a:ext>
              </a:extLst>
            </p:cNvPr>
            <p:cNvSpPr/>
            <p:nvPr/>
          </p:nvSpPr>
          <p:spPr>
            <a:xfrm>
              <a:off x="1767695" y="360405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A0193E-9525-8243-9275-14AD8D1DEC9B}"/>
                </a:ext>
              </a:extLst>
            </p:cNvPr>
            <p:cNvSpPr txBox="1"/>
            <p:nvPr/>
          </p:nvSpPr>
          <p:spPr>
            <a:xfrm>
              <a:off x="852840" y="1364242"/>
              <a:ext cx="1733068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1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F1D2E46E-7485-4646-9960-4A7D97AF7960}"/>
                </a:ext>
              </a:extLst>
            </p:cNvPr>
            <p:cNvCxnSpPr>
              <a:stCxn id="32" idx="0"/>
            </p:cNvCxnSpPr>
            <p:nvPr/>
          </p:nvCxnSpPr>
          <p:spPr>
            <a:xfrm rot="5400000" flipH="1" flipV="1">
              <a:off x="3281514" y="1475539"/>
              <a:ext cx="912471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517B17-D352-4E4A-88B9-B8FC511187CE}"/>
                </a:ext>
              </a:extLst>
            </p:cNvPr>
            <p:cNvSpPr txBox="1"/>
            <p:nvPr/>
          </p:nvSpPr>
          <p:spPr>
            <a:xfrm>
              <a:off x="4253686" y="1207602"/>
              <a:ext cx="646687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2B02DFFF-04E6-E142-A50C-14F94B6B5D49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rot="10800000">
              <a:off x="3258272" y="4474110"/>
              <a:ext cx="957938" cy="88612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98A01E-AB31-6B4C-918B-7D97D62D4BFC}"/>
                </a:ext>
              </a:extLst>
            </p:cNvPr>
            <p:cNvSpPr txBox="1"/>
            <p:nvPr/>
          </p:nvSpPr>
          <p:spPr>
            <a:xfrm>
              <a:off x="4267507" y="5030536"/>
              <a:ext cx="588231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AF7A05-8C7E-414B-9120-6847938F63FF}"/>
              </a:ext>
            </a:extLst>
          </p:cNvPr>
          <p:cNvGrpSpPr/>
          <p:nvPr/>
        </p:nvGrpSpPr>
        <p:grpSpPr>
          <a:xfrm>
            <a:off x="6281988" y="3552747"/>
            <a:ext cx="2761200" cy="2391674"/>
            <a:chOff x="648182" y="1214242"/>
            <a:chExt cx="5301205" cy="44533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F6087E3-80D6-FD43-9D1A-5D5EAA5FCD93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41EEE6-377C-2847-AA73-4EA1F3393FC6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AB098EE-31C5-904F-AB87-C2B84B283975}"/>
                </a:ext>
              </a:extLst>
            </p:cNvPr>
            <p:cNvSpPr/>
            <p:nvPr/>
          </p:nvSpPr>
          <p:spPr>
            <a:xfrm>
              <a:off x="1503865" y="2426143"/>
              <a:ext cx="3510846" cy="101750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723B951-02F7-5347-9FE6-AD8AE7500A9A}"/>
                </a:ext>
              </a:extLst>
            </p:cNvPr>
            <p:cNvSpPr/>
            <p:nvPr/>
          </p:nvSpPr>
          <p:spPr>
            <a:xfrm rot="10800000" flipH="1">
              <a:off x="1503864" y="3440690"/>
              <a:ext cx="3510847" cy="103745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2DC274-138C-B54D-846A-9C14498AAAED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1BFAD9E-4FE3-3140-A4CC-9FF91A437451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1E5D2E7-0958-1C4B-8AB3-A75CC8C9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36" y="2637255"/>
              <a:ext cx="684000" cy="68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10ADB8-FBA0-6546-BD62-D46B7B8F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4886" y="3645644"/>
              <a:ext cx="658800" cy="65880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49D95D-CBAE-DE43-9AC4-D128FF7030DB}"/>
                </a:ext>
              </a:extLst>
            </p:cNvPr>
            <p:cNvSpPr/>
            <p:nvPr/>
          </p:nvSpPr>
          <p:spPr>
            <a:xfrm>
              <a:off x="4109167" y="2609889"/>
              <a:ext cx="662297" cy="745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07DC03F-40E4-484F-B323-2035EB01E2DE}"/>
                </a:ext>
              </a:extLst>
            </p:cNvPr>
            <p:cNvSpPr/>
            <p:nvPr/>
          </p:nvSpPr>
          <p:spPr>
            <a:xfrm>
              <a:off x="1768602" y="3620074"/>
              <a:ext cx="662297" cy="745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EC7E153-BB0B-2B43-8C33-E49C53115BE2}"/>
                </a:ext>
              </a:extLst>
            </p:cNvPr>
            <p:cNvSpPr txBox="1"/>
            <p:nvPr/>
          </p:nvSpPr>
          <p:spPr>
            <a:xfrm>
              <a:off x="852841" y="1364242"/>
              <a:ext cx="1733670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3</a:t>
              </a:r>
            </a:p>
          </p:txBody>
        </p: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C39AC339-81DA-B044-B91A-E814EC99CCC3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rot="5400000" flipH="1" flipV="1">
              <a:off x="3273561" y="1483494"/>
              <a:ext cx="928377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ABB5DB3-28AF-854F-A12E-EBD235F92F57}"/>
                </a:ext>
              </a:extLst>
            </p:cNvPr>
            <p:cNvSpPr txBox="1"/>
            <p:nvPr/>
          </p:nvSpPr>
          <p:spPr>
            <a:xfrm>
              <a:off x="4253687" y="1214242"/>
              <a:ext cx="646911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4AB9E030-6C5B-1845-8F7E-1B892A6240CC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rot="10800000">
              <a:off x="3259288" y="4478142"/>
              <a:ext cx="956930" cy="882103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0310A2-BD0A-F14D-86ED-AE1211C66E7E}"/>
                </a:ext>
              </a:extLst>
            </p:cNvPr>
            <p:cNvSpPr txBox="1"/>
            <p:nvPr/>
          </p:nvSpPr>
          <p:spPr>
            <a:xfrm>
              <a:off x="4267506" y="5037176"/>
              <a:ext cx="588435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048078F-D4B0-E44B-9386-DBE1F539CC52}"/>
              </a:ext>
            </a:extLst>
          </p:cNvPr>
          <p:cNvSpPr txBox="1"/>
          <p:nvPr/>
        </p:nvSpPr>
        <p:spPr>
          <a:xfrm>
            <a:off x="5070127" y="3515347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1AF0A0-00C3-3E4D-A5FC-5D255F9249EC}"/>
              </a:ext>
            </a:extLst>
          </p:cNvPr>
          <p:cNvSpPr txBox="1"/>
          <p:nvPr/>
        </p:nvSpPr>
        <p:spPr>
          <a:xfrm>
            <a:off x="973034" y="2974263"/>
            <a:ext cx="53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BC79AA-8B25-2849-8740-97D814BE2DC8}"/>
              </a:ext>
            </a:extLst>
          </p:cNvPr>
          <p:cNvSpPr txBox="1"/>
          <p:nvPr/>
        </p:nvSpPr>
        <p:spPr>
          <a:xfrm>
            <a:off x="5070127" y="4040806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3A8B5-C9BF-DB4F-AC00-3524BE5E0E13}"/>
              </a:ext>
            </a:extLst>
          </p:cNvPr>
          <p:cNvSpPr txBox="1"/>
          <p:nvPr/>
        </p:nvSpPr>
        <p:spPr>
          <a:xfrm>
            <a:off x="925975" y="4981939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 = A2 – 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CB114-0A6D-C946-8298-E231BDE89300}"/>
              </a:ext>
            </a:extLst>
          </p:cNvPr>
          <p:cNvSpPr txBox="1"/>
          <p:nvPr/>
        </p:nvSpPr>
        <p:spPr>
          <a:xfrm>
            <a:off x="4013038" y="4981939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 = B2 – B1</a:t>
            </a:r>
          </a:p>
        </p:txBody>
      </p:sp>
    </p:spTree>
    <p:extLst>
      <p:ext uri="{BB962C8B-B14F-4D97-AF65-F5344CB8AC3E}">
        <p14:creationId xmlns:p14="http://schemas.microsoft.com/office/powerpoint/2010/main" val="50109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79" grpId="0" animBg="1"/>
      <p:bldP spid="80" grpId="0" animBg="1"/>
      <p:bldP spid="68" grpId="0" animBg="1"/>
      <p:bldP spid="72" grpId="0"/>
      <p:bldP spid="73" grpId="0"/>
      <p:bldP spid="74" grpId="0"/>
      <p:bldP spid="76" grpId="0"/>
      <p:bldP spid="81" grpId="0"/>
      <p:bldP spid="82" grpId="0"/>
      <p:bldP spid="78" grpId="0"/>
      <p:bldP spid="83" grpId="0"/>
      <p:bldP spid="84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925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Four common experiment setups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1EF719-87E8-9842-A507-80B8711EB336}"/>
              </a:ext>
            </a:extLst>
          </p:cNvPr>
          <p:cNvGrpSpPr/>
          <p:nvPr/>
        </p:nvGrpSpPr>
        <p:grpSpPr>
          <a:xfrm>
            <a:off x="9178924" y="1152375"/>
            <a:ext cx="2761200" cy="2267835"/>
            <a:chOff x="648182" y="1207577"/>
            <a:chExt cx="5301205" cy="44937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A42D3B-E553-5D4C-9959-3BD17B25C919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45C6BF-62B8-0D4C-B378-2DAC4C801291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972731-72C9-5A4F-87E8-46009D560CBA}"/>
                </a:ext>
              </a:extLst>
            </p:cNvPr>
            <p:cNvSpPr/>
            <p:nvPr/>
          </p:nvSpPr>
          <p:spPr>
            <a:xfrm>
              <a:off x="925372" y="2097911"/>
              <a:ext cx="4664597" cy="134574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B32E0A-07F8-2045-9BB0-B80B8A51B296}"/>
                </a:ext>
              </a:extLst>
            </p:cNvPr>
            <p:cNvSpPr/>
            <p:nvPr/>
          </p:nvSpPr>
          <p:spPr>
            <a:xfrm rot="10800000" flipH="1">
              <a:off x="924769" y="3440692"/>
              <a:ext cx="4664597" cy="131939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90190A7-4F46-AA4C-B114-54F0E1049BA2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79F0B3-9AE1-DE49-BBA0-FCB7D3C9D45E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073A0B9-371A-7344-BD20-E74EF2D8F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36" y="2637255"/>
              <a:ext cx="684000" cy="684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E34F5C-3CD4-684A-A614-2038C4E4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4886" y="3645644"/>
              <a:ext cx="658800" cy="6588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55193A-3796-3E40-8C3F-4D67F1DE7664}"/>
                </a:ext>
              </a:extLst>
            </p:cNvPr>
            <p:cNvSpPr/>
            <p:nvPr/>
          </p:nvSpPr>
          <p:spPr>
            <a:xfrm>
              <a:off x="4109167" y="2605891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326025-C6EE-614B-A3EC-67C009B2391C}"/>
                </a:ext>
              </a:extLst>
            </p:cNvPr>
            <p:cNvSpPr/>
            <p:nvPr/>
          </p:nvSpPr>
          <p:spPr>
            <a:xfrm>
              <a:off x="1768602" y="3616075"/>
              <a:ext cx="662297" cy="792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2764F8-1750-254F-A46D-4C8CBC8069BF}"/>
                </a:ext>
              </a:extLst>
            </p:cNvPr>
            <p:cNvSpPr txBox="1"/>
            <p:nvPr/>
          </p:nvSpPr>
          <p:spPr>
            <a:xfrm>
              <a:off x="852841" y="1364243"/>
              <a:ext cx="1733670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2</a:t>
              </a:r>
            </a:p>
          </p:txBody>
        </p:sp>
        <p:cxnSp>
          <p:nvCxnSpPr>
            <p:cNvPr id="5" name="Curved Connector 4">
              <a:extLst>
                <a:ext uri="{FF2B5EF4-FFF2-40B4-BE49-F238E27FC236}">
                  <a16:creationId xmlns:a16="http://schemas.microsoft.com/office/drawing/2014/main" id="{AD125689-8135-794C-98AD-2604FACDE99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rot="5400000" flipH="1" flipV="1">
              <a:off x="3436868" y="1318568"/>
              <a:ext cx="600146" cy="958540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FA97F9-70E5-0C4F-8B5A-5B34D3432FBC}"/>
                </a:ext>
              </a:extLst>
            </p:cNvPr>
            <p:cNvSpPr txBox="1"/>
            <p:nvPr/>
          </p:nvSpPr>
          <p:spPr>
            <a:xfrm>
              <a:off x="4253687" y="1207577"/>
              <a:ext cx="646911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E008C46C-B840-2D40-B6CE-D2DCDC228870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rot="10800000">
              <a:off x="3257068" y="4760084"/>
              <a:ext cx="959146" cy="60015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2FC43D-B1B2-4344-8E30-ECCD12611F39}"/>
                </a:ext>
              </a:extLst>
            </p:cNvPr>
            <p:cNvSpPr txBox="1"/>
            <p:nvPr/>
          </p:nvSpPr>
          <p:spPr>
            <a:xfrm>
              <a:off x="4267506" y="5030511"/>
              <a:ext cx="588435" cy="670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5481D-3CDE-4B4C-A897-B0754C928677}"/>
              </a:ext>
            </a:extLst>
          </p:cNvPr>
          <p:cNvGrpSpPr/>
          <p:nvPr/>
        </p:nvGrpSpPr>
        <p:grpSpPr>
          <a:xfrm>
            <a:off x="6302618" y="1152415"/>
            <a:ext cx="2762159" cy="2268292"/>
            <a:chOff x="648182" y="1207602"/>
            <a:chExt cx="5301205" cy="44936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352C21-7B32-1846-9F42-14C37430202B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486E56-2C95-DC40-BFAF-246BE92092BB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9D31D8-8101-424B-BA6B-C77FB4B05732}"/>
                </a:ext>
              </a:extLst>
            </p:cNvPr>
            <p:cNvSpPr/>
            <p:nvPr/>
          </p:nvSpPr>
          <p:spPr>
            <a:xfrm>
              <a:off x="2674147" y="2410235"/>
              <a:ext cx="1170282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485281-011B-784B-A528-4905C8651A8A}"/>
                </a:ext>
              </a:extLst>
            </p:cNvPr>
            <p:cNvSpPr/>
            <p:nvPr/>
          </p:nvSpPr>
          <p:spPr>
            <a:xfrm rot="10800000" flipH="1">
              <a:off x="2673272" y="3440694"/>
              <a:ext cx="1170000" cy="1033415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A4EEE5-3A01-984C-AE36-1958BF4947AA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4011CF-F8AB-D240-8A5B-EA43BBFC1EB2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78368D6-360E-504D-AAA3-C35F2E2B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876" y="2653405"/>
              <a:ext cx="684000" cy="684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60E8B24-162C-AB44-A0CD-1256C0EA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4076" y="3619344"/>
              <a:ext cx="658800" cy="6588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73CCAF-A881-FB44-B88B-7DA2A17F4549}"/>
                </a:ext>
              </a:extLst>
            </p:cNvPr>
            <p:cNvSpPr/>
            <p:nvPr/>
          </p:nvSpPr>
          <p:spPr>
            <a:xfrm>
              <a:off x="413060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1D1FE3-5EBE-D149-9C22-28AA4562E462}"/>
                </a:ext>
              </a:extLst>
            </p:cNvPr>
            <p:cNvSpPr/>
            <p:nvPr/>
          </p:nvSpPr>
          <p:spPr>
            <a:xfrm>
              <a:off x="4130605" y="3624657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90E3376-9C1C-954C-A756-CABB2E9AABCA}"/>
                </a:ext>
              </a:extLst>
            </p:cNvPr>
            <p:cNvSpPr/>
            <p:nvPr/>
          </p:nvSpPr>
          <p:spPr>
            <a:xfrm>
              <a:off x="1767695" y="258381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A27B20-EBBC-D844-B736-672119C96122}"/>
                </a:ext>
              </a:extLst>
            </p:cNvPr>
            <p:cNvSpPr/>
            <p:nvPr/>
          </p:nvSpPr>
          <p:spPr>
            <a:xfrm>
              <a:off x="1767695" y="3604056"/>
              <a:ext cx="662067" cy="7926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A0193E-9525-8243-9275-14AD8D1DEC9B}"/>
                </a:ext>
              </a:extLst>
            </p:cNvPr>
            <p:cNvSpPr txBox="1"/>
            <p:nvPr/>
          </p:nvSpPr>
          <p:spPr>
            <a:xfrm>
              <a:off x="852840" y="1364242"/>
              <a:ext cx="1733068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1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F1D2E46E-7485-4646-9960-4A7D97AF7960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rot="5400000" flipH="1" flipV="1">
              <a:off x="3281514" y="1475539"/>
              <a:ext cx="912471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517B17-D352-4E4A-88B9-B8FC511187CE}"/>
                </a:ext>
              </a:extLst>
            </p:cNvPr>
            <p:cNvSpPr txBox="1"/>
            <p:nvPr/>
          </p:nvSpPr>
          <p:spPr>
            <a:xfrm>
              <a:off x="4253686" y="1207602"/>
              <a:ext cx="646687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2B02DFFF-04E6-E142-A50C-14F94B6B5D49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rot="10800000">
              <a:off x="3258272" y="4474110"/>
              <a:ext cx="957938" cy="886127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98A01E-AB31-6B4C-918B-7D97D62D4BFC}"/>
                </a:ext>
              </a:extLst>
            </p:cNvPr>
            <p:cNvSpPr txBox="1"/>
            <p:nvPr/>
          </p:nvSpPr>
          <p:spPr>
            <a:xfrm>
              <a:off x="4267507" y="5030536"/>
              <a:ext cx="588231" cy="67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AF7A05-8C7E-414B-9120-6847938F63FF}"/>
              </a:ext>
            </a:extLst>
          </p:cNvPr>
          <p:cNvGrpSpPr/>
          <p:nvPr/>
        </p:nvGrpSpPr>
        <p:grpSpPr>
          <a:xfrm>
            <a:off x="6281988" y="3552747"/>
            <a:ext cx="2761200" cy="2391674"/>
            <a:chOff x="648182" y="1214242"/>
            <a:chExt cx="5301205" cy="44533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F6087E3-80D6-FD43-9D1A-5D5EAA5FCD93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41EEE6-377C-2847-AA73-4EA1F3393FC6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AB098EE-31C5-904F-AB87-C2B84B283975}"/>
                </a:ext>
              </a:extLst>
            </p:cNvPr>
            <p:cNvSpPr/>
            <p:nvPr/>
          </p:nvSpPr>
          <p:spPr>
            <a:xfrm>
              <a:off x="1503865" y="2426143"/>
              <a:ext cx="3510846" cy="101750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723B951-02F7-5347-9FE6-AD8AE7500A9A}"/>
                </a:ext>
              </a:extLst>
            </p:cNvPr>
            <p:cNvSpPr/>
            <p:nvPr/>
          </p:nvSpPr>
          <p:spPr>
            <a:xfrm rot="10800000" flipH="1">
              <a:off x="1503864" y="3440690"/>
              <a:ext cx="3510847" cy="103745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2DC274-138C-B54D-846A-9C14498AAAED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1BFAD9E-4FE3-3140-A4CC-9FF91A437451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1E5D2E7-0958-1C4B-8AB3-A75CC8C9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6636" y="2637255"/>
              <a:ext cx="684000" cy="68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10ADB8-FBA0-6546-BD62-D46B7B8F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4886" y="3645644"/>
              <a:ext cx="658800" cy="65880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49D95D-CBAE-DE43-9AC4-D128FF7030DB}"/>
                </a:ext>
              </a:extLst>
            </p:cNvPr>
            <p:cNvSpPr/>
            <p:nvPr/>
          </p:nvSpPr>
          <p:spPr>
            <a:xfrm>
              <a:off x="4109167" y="2609889"/>
              <a:ext cx="662297" cy="745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07DC03F-40E4-484F-B323-2035EB01E2DE}"/>
                </a:ext>
              </a:extLst>
            </p:cNvPr>
            <p:cNvSpPr/>
            <p:nvPr/>
          </p:nvSpPr>
          <p:spPr>
            <a:xfrm>
              <a:off x="1768602" y="3620074"/>
              <a:ext cx="662297" cy="745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EC7E153-BB0B-2B43-8C33-E49C53115BE2}"/>
                </a:ext>
              </a:extLst>
            </p:cNvPr>
            <p:cNvSpPr txBox="1"/>
            <p:nvPr/>
          </p:nvSpPr>
          <p:spPr>
            <a:xfrm>
              <a:off x="852841" y="1364242"/>
              <a:ext cx="1733670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3</a:t>
              </a:r>
            </a:p>
          </p:txBody>
        </p: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C39AC339-81DA-B044-B91A-E814EC99CCC3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rot="5400000" flipH="1" flipV="1">
              <a:off x="3273561" y="1483494"/>
              <a:ext cx="928377" cy="956922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ABB5DB3-28AF-854F-A12E-EBD235F92F57}"/>
                </a:ext>
              </a:extLst>
            </p:cNvPr>
            <p:cNvSpPr txBox="1"/>
            <p:nvPr/>
          </p:nvSpPr>
          <p:spPr>
            <a:xfrm>
              <a:off x="4253687" y="1214242"/>
              <a:ext cx="646911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</a:t>
              </a:r>
            </a:p>
          </p:txBody>
        </p: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4AB9E030-6C5B-1845-8F7E-1B892A6240CC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 rot="10800000">
              <a:off x="3259288" y="4478142"/>
              <a:ext cx="956930" cy="882103"/>
            </a:xfrm>
            <a:prstGeom prst="curvedConnector2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0310A2-BD0A-F14D-86ED-AE1211C66E7E}"/>
                </a:ext>
              </a:extLst>
            </p:cNvPr>
            <p:cNvSpPr txBox="1"/>
            <p:nvPr/>
          </p:nvSpPr>
          <p:spPr>
            <a:xfrm>
              <a:off x="4267506" y="5037176"/>
              <a:ext cx="588435" cy="63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1FA962-B21A-694E-BD3E-C11252909F9D}"/>
              </a:ext>
            </a:extLst>
          </p:cNvPr>
          <p:cNvGrpSpPr>
            <a:grpSpLocks/>
          </p:cNvGrpSpPr>
          <p:nvPr/>
        </p:nvGrpSpPr>
        <p:grpSpPr>
          <a:xfrm>
            <a:off x="9178924" y="3633305"/>
            <a:ext cx="2761200" cy="2235666"/>
            <a:chOff x="648182" y="1364242"/>
            <a:chExt cx="5301205" cy="417246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C184FF9-A4AD-5444-BA45-BE8D1C90CD74}"/>
                </a:ext>
              </a:extLst>
            </p:cNvPr>
            <p:cNvSpPr/>
            <p:nvPr/>
          </p:nvSpPr>
          <p:spPr>
            <a:xfrm>
              <a:off x="1503865" y="2426149"/>
              <a:ext cx="2340564" cy="2052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D4BA77C-53D6-0B40-9F73-A4D2FFD8FF01}"/>
                </a:ext>
              </a:extLst>
            </p:cNvPr>
            <p:cNvSpPr/>
            <p:nvPr/>
          </p:nvSpPr>
          <p:spPr>
            <a:xfrm>
              <a:off x="2674147" y="2414574"/>
              <a:ext cx="2340564" cy="2052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826C97F-3328-C445-B107-BF9D47455A40}"/>
                </a:ext>
              </a:extLst>
            </p:cNvPr>
            <p:cNvSpPr/>
            <p:nvPr/>
          </p:nvSpPr>
          <p:spPr>
            <a:xfrm>
              <a:off x="1503865" y="2426144"/>
              <a:ext cx="2340564" cy="51903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EF1B686-CF58-3B43-B6C8-5C415F88D198}"/>
                </a:ext>
              </a:extLst>
            </p:cNvPr>
            <p:cNvSpPr/>
            <p:nvPr/>
          </p:nvSpPr>
          <p:spPr>
            <a:xfrm rot="10800000" flipH="1">
              <a:off x="1503237" y="2929939"/>
              <a:ext cx="2340565" cy="52645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4302166-76A7-D744-A051-A4D2D1A1D787}"/>
                </a:ext>
              </a:extLst>
            </p:cNvPr>
            <p:cNvSpPr/>
            <p:nvPr/>
          </p:nvSpPr>
          <p:spPr>
            <a:xfrm>
              <a:off x="2673519" y="3448413"/>
              <a:ext cx="2340564" cy="51903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ABDA118-51BB-C645-84F7-9A14BCBB1059}"/>
                </a:ext>
              </a:extLst>
            </p:cNvPr>
            <p:cNvSpPr/>
            <p:nvPr/>
          </p:nvSpPr>
          <p:spPr>
            <a:xfrm rot="10800000" flipH="1">
              <a:off x="2672127" y="3953839"/>
              <a:ext cx="2340565" cy="52645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6780E40-1C72-074A-9A05-A103FD575CE5}"/>
                </a:ext>
              </a:extLst>
            </p:cNvPr>
            <p:cNvSpPr/>
            <p:nvPr/>
          </p:nvSpPr>
          <p:spPr>
            <a:xfrm>
              <a:off x="925975" y="2097911"/>
              <a:ext cx="4664597" cy="26621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354C442-12B4-104D-9D10-69B6877F79C5}"/>
                </a:ext>
              </a:extLst>
            </p:cNvPr>
            <p:cNvCxnSpPr>
              <a:cxnSpLocks/>
            </p:cNvCxnSpPr>
            <p:nvPr/>
          </p:nvCxnSpPr>
          <p:spPr>
            <a:xfrm>
              <a:off x="648182" y="3452149"/>
              <a:ext cx="530120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D47677A-9280-1E4A-B136-AE036E2DB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5490" y="2975569"/>
              <a:ext cx="456060" cy="45606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BCE584C-76A8-A844-82BA-C3239E96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086" y="4008916"/>
              <a:ext cx="432000" cy="432000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80C920A-4824-5744-B615-C0F03ECA03AD}"/>
                </a:ext>
              </a:extLst>
            </p:cNvPr>
            <p:cNvSpPr/>
            <p:nvPr/>
          </p:nvSpPr>
          <p:spPr>
            <a:xfrm>
              <a:off x="4173393" y="2630557"/>
              <a:ext cx="600746" cy="6318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A2200D0-B243-7142-8989-58EC08279047}"/>
                </a:ext>
              </a:extLst>
            </p:cNvPr>
            <p:cNvSpPr/>
            <p:nvPr/>
          </p:nvSpPr>
          <p:spPr>
            <a:xfrm>
              <a:off x="1832828" y="3640740"/>
              <a:ext cx="600746" cy="6318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17F306-3FBE-CC4F-921F-FE027FAC1A96}"/>
                </a:ext>
              </a:extLst>
            </p:cNvPr>
            <p:cNvSpPr txBox="1"/>
            <p:nvPr/>
          </p:nvSpPr>
          <p:spPr>
            <a:xfrm>
              <a:off x="852841" y="1364242"/>
              <a:ext cx="1733670" cy="631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Setup 4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2686158-4BC8-CE44-8810-C928CFCAB766}"/>
                </a:ext>
              </a:extLst>
            </p:cNvPr>
            <p:cNvSpPr txBox="1"/>
            <p:nvPr/>
          </p:nvSpPr>
          <p:spPr>
            <a:xfrm>
              <a:off x="827721" y="2411498"/>
              <a:ext cx="822332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A1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6F5029-EEE0-5A43-BA5A-1281333CC74E}"/>
                </a:ext>
              </a:extLst>
            </p:cNvPr>
            <p:cNvSpPr/>
            <p:nvPr/>
          </p:nvSpPr>
          <p:spPr>
            <a:xfrm>
              <a:off x="3600908" y="3396780"/>
              <a:ext cx="600746" cy="6318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16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69BA1F6-18CF-464B-8811-C6B3348966F9}"/>
                </a:ext>
              </a:extLst>
            </p:cNvPr>
            <p:cNvSpPr/>
            <p:nvPr/>
          </p:nvSpPr>
          <p:spPr>
            <a:xfrm>
              <a:off x="2424412" y="2356247"/>
              <a:ext cx="600746" cy="6318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∅</a:t>
              </a:r>
              <a:endParaRPr lang="en-US" sz="16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048078F-D4B0-E44B-9386-DBE1F539CC52}"/>
                </a:ext>
              </a:extLst>
            </p:cNvPr>
            <p:cNvSpPr txBox="1"/>
            <p:nvPr/>
          </p:nvSpPr>
          <p:spPr>
            <a:xfrm>
              <a:off x="4920266" y="3473725"/>
              <a:ext cx="770015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B1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71AF0A0-00C3-3E4D-A5FC-5D255F9249EC}"/>
                </a:ext>
              </a:extLst>
            </p:cNvPr>
            <p:cNvSpPr txBox="1"/>
            <p:nvPr/>
          </p:nvSpPr>
          <p:spPr>
            <a:xfrm>
              <a:off x="823172" y="2932641"/>
              <a:ext cx="822332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9BC79AA-8B25-2849-8740-97D814BE2DC8}"/>
                </a:ext>
              </a:extLst>
            </p:cNvPr>
            <p:cNvSpPr txBox="1"/>
            <p:nvPr/>
          </p:nvSpPr>
          <p:spPr>
            <a:xfrm>
              <a:off x="4920266" y="3999183"/>
              <a:ext cx="770015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63A8B5-C9BF-DB4F-AC00-3524BE5E0E13}"/>
                </a:ext>
              </a:extLst>
            </p:cNvPr>
            <p:cNvSpPr txBox="1"/>
            <p:nvPr/>
          </p:nvSpPr>
          <p:spPr>
            <a:xfrm>
              <a:off x="823172" y="4962294"/>
              <a:ext cx="2410370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A = A2 – A1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2CB114-0A6D-C946-8298-E231BDE89300}"/>
                </a:ext>
              </a:extLst>
            </p:cNvPr>
            <p:cNvSpPr txBox="1"/>
            <p:nvPr/>
          </p:nvSpPr>
          <p:spPr>
            <a:xfrm>
              <a:off x="3516224" y="4962294"/>
              <a:ext cx="2253413" cy="57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B = B2 – 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161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6780C1-A313-7143-B5D3-284FB058A479}"/>
              </a:ext>
            </a:extLst>
          </p:cNvPr>
          <p:cNvSpPr txBox="1"/>
          <p:nvPr/>
        </p:nvSpPr>
        <p:spPr>
          <a:xfrm>
            <a:off x="266219" y="277792"/>
            <a:ext cx="603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makes a setup better?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C04241-1679-A14C-8316-95BB8378E4CB}"/>
                  </a:ext>
                </a:extLst>
              </p:cNvPr>
              <p:cNvSpPr txBox="1"/>
              <p:nvPr/>
            </p:nvSpPr>
            <p:spPr>
              <a:xfrm>
                <a:off x="266219" y="1398313"/>
                <a:ext cx="702108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We are interested in: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Actual effect size as presented by the setups: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Minimum detectable effect (MDE):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C04241-1679-A14C-8316-95BB8378E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9" y="1398313"/>
                <a:ext cx="7021089" cy="1200329"/>
              </a:xfrm>
              <a:prstGeom prst="rect">
                <a:avLst/>
              </a:prstGeom>
              <a:blipFill>
                <a:blip r:embed="rId3"/>
                <a:stretch>
                  <a:fillRect l="-1264" t="-312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4CDBCE-9A80-084C-A51D-526C39A811E4}"/>
                  </a:ext>
                </a:extLst>
              </p:cNvPr>
              <p:cNvSpPr txBox="1"/>
              <p:nvPr/>
            </p:nvSpPr>
            <p:spPr>
              <a:xfrm>
                <a:off x="266219" y="2977376"/>
                <a:ext cx="8904810" cy="2446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We say a setup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is superior to a setup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if:</a:t>
                </a:r>
                <a:b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</a:br>
                <a:endParaRPr lang="en-US" sz="8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yields a larger actual effect </a:t>
                </a:r>
                <a:r>
                  <a:rPr lang="en-US" sz="2400" i="1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and</a:t>
                </a: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have a lower MDE size:</a:t>
                </a:r>
                <a:b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 &amp;   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br>
                  <a:rPr lang="en-GB" sz="2400" b="0" dirty="0">
                    <a:latin typeface="Futura Medium" panose="020B0602020204020303" pitchFamily="34" charset="-79"/>
                  </a:rPr>
                </a:br>
                <a:br>
                  <a:rPr lang="en-GB" sz="2400" b="0" dirty="0">
                    <a:latin typeface="Futura Medium" panose="020B0602020204020303" pitchFamily="34" charset="-79"/>
                  </a:rPr>
                </a:br>
                <a:r>
                  <a:rPr lang="en-GB" sz="100" b="0" dirty="0">
                    <a:latin typeface="Futura Medium" panose="020B0602020204020303" pitchFamily="34" charset="-79"/>
                  </a:rPr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  <a:t> The gain in actual effect &gt; the loss in sensitivity:</a:t>
                </a:r>
                <a:br>
                  <a:rPr lang="en-US" sz="2400" dirty="0">
                    <a:latin typeface="Futura Medium" panose="020B0602020204020303" pitchFamily="34" charset="-79"/>
                    <a:cs typeface="Futura Medium" panose="020B0602020204020303" pitchFamily="34" charset="-79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2400" dirty="0">
                  <a:latin typeface="Futura Medium" panose="020B0602020204020303" pitchFamily="34" charset="-79"/>
                  <a:cs typeface="Futura Medium" panose="020B0602020204020303" pitchFamily="34" charset="-79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4CDBCE-9A80-084C-A51D-526C39A81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9" y="2977376"/>
                <a:ext cx="8904810" cy="2446824"/>
              </a:xfrm>
              <a:prstGeom prst="rect">
                <a:avLst/>
              </a:prstGeom>
              <a:blipFill>
                <a:blip r:embed="rId4"/>
                <a:stretch>
                  <a:fillRect l="-1140" t="-1546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9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FE6B-9124-F04F-A30E-22736B34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18636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Not covered in the past 10 mins…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1236F-4270-984D-B69C-5ADD5ABF4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1" y="1459013"/>
            <a:ext cx="8944343" cy="451736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 evaluation framework for personalization </a:t>
            </a:r>
            <a:b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strategy experiments – an overview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Some rule of thumbs from the framework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en-GB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 dilution always bad? 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en-GB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When is dual control better?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Mathematical derivations of the rule of thumbs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Experiments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Where are we heading?</a:t>
            </a:r>
          </a:p>
        </p:txBody>
      </p:sp>
    </p:spTree>
    <p:extLst>
      <p:ext uri="{BB962C8B-B14F-4D97-AF65-F5344CB8AC3E}">
        <p14:creationId xmlns:p14="http://schemas.microsoft.com/office/powerpoint/2010/main" val="61864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3B4B0D-561C-8646-89DE-8C05FD3013D9}"/>
              </a:ext>
            </a:extLst>
          </p:cNvPr>
          <p:cNvSpPr txBox="1"/>
          <p:nvPr/>
        </p:nvSpPr>
        <p:spPr>
          <a:xfrm>
            <a:off x="641684" y="1235242"/>
            <a:ext cx="77727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Liu and McCoy (2020)</a:t>
            </a: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 evaluation framework for personalization </a:t>
            </a:r>
            <a:b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strategy experiment designs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@</a:t>
            </a:r>
            <a:r>
              <a:rPr lang="en-US" sz="2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AdKDD</a:t>
            </a:r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2020 – in conjunction with KDD’20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Code available at: </a:t>
            </a:r>
            <a:b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sz="2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github.com</a:t>
            </a: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/</a:t>
            </a:r>
            <a:r>
              <a:rPr lang="en-GB" sz="2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liuchbryan</a:t>
            </a: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/</a:t>
            </a:r>
            <a:r>
              <a:rPr lang="en-GB" sz="24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experiment_design_evaluation</a:t>
            </a:r>
            <a:endParaRPr lang="en-GB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345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190AC-7553-5944-8C3B-32F833D13028}"/>
              </a:ext>
            </a:extLst>
          </p:cNvPr>
          <p:cNvSpPr/>
          <p:nvPr/>
        </p:nvSpPr>
        <p:spPr>
          <a:xfrm>
            <a:off x="4833767" y="5350234"/>
            <a:ext cx="7358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…meet Personalization Strategies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4C6BD-281E-5648-B9B5-958336F9182C}"/>
              </a:ext>
            </a:extLst>
          </p:cNvPr>
          <p:cNvSpPr/>
          <p:nvPr/>
        </p:nvSpPr>
        <p:spPr>
          <a:xfrm>
            <a:off x="279057" y="214223"/>
            <a:ext cx="7020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Online Controlled Experiments…</a:t>
            </a:r>
            <a:endParaRPr lang="en-US" sz="3600" dirty="0"/>
          </a:p>
        </p:txBody>
      </p:sp>
      <p:pic>
        <p:nvPicPr>
          <p:cNvPr id="17" name="Picture 16" descr="A picture containing object, clock, room&#10;&#10;Description automatically generated">
            <a:extLst>
              <a:ext uri="{FF2B5EF4-FFF2-40B4-BE49-F238E27FC236}">
                <a16:creationId xmlns:a16="http://schemas.microsoft.com/office/drawing/2014/main" id="{E49E2DEC-7291-8A4A-B452-E29524B36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67" y="971794"/>
            <a:ext cx="4457700" cy="2679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8051E2-5C0E-D941-A368-8EABA1179B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73833" y="2063994"/>
            <a:ext cx="6642100" cy="317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0E153-D6FC-FC45-8EFA-E311C6A2B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68500">
            <a:off x="4669222" y="697801"/>
            <a:ext cx="1781503" cy="17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54C6BD-281E-5648-B9B5-958336F9182C}"/>
              </a:ext>
            </a:extLst>
          </p:cNvPr>
          <p:cNvSpPr/>
          <p:nvPr/>
        </p:nvSpPr>
        <p:spPr>
          <a:xfrm>
            <a:off x="310954" y="298853"/>
            <a:ext cx="10930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 personalization strategy can be (in marketing)…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43B8D-149D-2F48-9174-45DEE386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88" y="1460259"/>
            <a:ext cx="2880000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B88AE-D076-4744-8D76-46E83FC7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000" y="1640259"/>
            <a:ext cx="2520000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0FCDE-7625-D44D-A0D5-19101FF90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205" y="1820259"/>
            <a:ext cx="2160000" cy="21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D9C8B-B9D3-F347-B705-3CC08F134A25}"/>
              </a:ext>
            </a:extLst>
          </p:cNvPr>
          <p:cNvSpPr txBox="1"/>
          <p:nvPr/>
        </p:nvSpPr>
        <p:spPr>
          <a:xfrm>
            <a:off x="1481851" y="4383406"/>
            <a:ext cx="1717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Scheduling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67C27-783B-E344-B348-55DBEDC7A143}"/>
              </a:ext>
            </a:extLst>
          </p:cNvPr>
          <p:cNvSpPr txBox="1"/>
          <p:nvPr/>
        </p:nvSpPr>
        <p:spPr>
          <a:xfrm>
            <a:off x="5300205" y="4393205"/>
            <a:ext cx="159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Budgeting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B94F2-33D1-3344-B244-C8E14610B8C6}"/>
              </a:ext>
            </a:extLst>
          </p:cNvPr>
          <p:cNvSpPr txBox="1"/>
          <p:nvPr/>
        </p:nvSpPr>
        <p:spPr>
          <a:xfrm>
            <a:off x="9207380" y="4377439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Ordering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51779-A621-5845-9CBD-5EE1AC413CE5}"/>
              </a:ext>
            </a:extLst>
          </p:cNvPr>
          <p:cNvSpPr txBox="1"/>
          <p:nvPr/>
        </p:nvSpPr>
        <p:spPr>
          <a:xfrm>
            <a:off x="3198924" y="5369946"/>
            <a:ext cx="8526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… of activities directed at a user based on purchase history.</a:t>
            </a:r>
          </a:p>
        </p:txBody>
      </p:sp>
    </p:spTree>
    <p:extLst>
      <p:ext uri="{BB962C8B-B14F-4D97-AF65-F5344CB8AC3E}">
        <p14:creationId xmlns:p14="http://schemas.microsoft.com/office/powerpoint/2010/main" val="332282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54C6BD-281E-5648-B9B5-958336F9182C}"/>
              </a:ext>
            </a:extLst>
          </p:cNvPr>
          <p:cNvSpPr/>
          <p:nvPr/>
        </p:nvSpPr>
        <p:spPr>
          <a:xfrm>
            <a:off x="310954" y="298853"/>
            <a:ext cx="3517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>
                <a:latin typeface="Futura Medium" panose="020B0602020204020303" pitchFamily="34" charset="-79"/>
                <a:cs typeface="Futura Medium" panose="020B0602020204020303" pitchFamily="34" charset="-79"/>
              </a:rPr>
              <a:t>Two challenges: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E7938-E430-C24A-9A7B-E88B70BB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54" y="2208039"/>
            <a:ext cx="2880000" cy="28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BA8AFB-93EF-724A-A56E-689F5132CEC0}"/>
              </a:ext>
            </a:extLst>
          </p:cNvPr>
          <p:cNvSpPr txBox="1"/>
          <p:nvPr/>
        </p:nvSpPr>
        <p:spPr>
          <a:xfrm>
            <a:off x="983082" y="1187390"/>
            <a:ext cx="3860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Strategies only applicable to</a:t>
            </a:r>
            <a:b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small fraction of user 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D59E4-957D-414B-A5DC-666AC4D9CB72}"/>
              </a:ext>
            </a:extLst>
          </p:cNvPr>
          <p:cNvSpPr txBox="1"/>
          <p:nvPr/>
        </p:nvSpPr>
        <p:spPr>
          <a:xfrm>
            <a:off x="1071215" y="5313582"/>
            <a:ext cx="368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Low sample size / power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CF99A6-B41C-7B4B-91EA-63AD077F7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245" y="2196749"/>
            <a:ext cx="4320001" cy="288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D53056-F212-0347-833A-EBD9E0C3D27E}"/>
              </a:ext>
            </a:extLst>
          </p:cNvPr>
          <p:cNvSpPr txBox="1"/>
          <p:nvPr/>
        </p:nvSpPr>
        <p:spPr>
          <a:xfrm>
            <a:off x="5887622" y="1187390"/>
            <a:ext cx="5763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Users are not randomly assigned a priori,</a:t>
            </a:r>
            <a:b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 qualified first via their actions/attributes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96002-D1FD-0D4A-A4E9-5F6965A4FE46}"/>
              </a:ext>
            </a:extLst>
          </p:cNvPr>
          <p:cNvSpPr txBox="1"/>
          <p:nvPr/>
        </p:nvSpPr>
        <p:spPr>
          <a:xfrm>
            <a:off x="6329569" y="5313583"/>
            <a:ext cx="48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Groups not statistically equivalent</a:t>
            </a:r>
          </a:p>
        </p:txBody>
      </p:sp>
    </p:spTree>
    <p:extLst>
      <p:ext uri="{BB962C8B-B14F-4D97-AF65-F5344CB8AC3E}">
        <p14:creationId xmlns:p14="http://schemas.microsoft.com/office/powerpoint/2010/main" val="32599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54C6BD-281E-5648-B9B5-958336F9182C}"/>
              </a:ext>
            </a:extLst>
          </p:cNvPr>
          <p:cNvSpPr/>
          <p:nvPr/>
        </p:nvSpPr>
        <p:spPr>
          <a:xfrm>
            <a:off x="310954" y="298853"/>
            <a:ext cx="4207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Focus on the setup!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A8AFB-93EF-724A-A56E-689F5132CEC0}"/>
              </a:ext>
            </a:extLst>
          </p:cNvPr>
          <p:cNvSpPr txBox="1"/>
          <p:nvPr/>
        </p:nvSpPr>
        <p:spPr>
          <a:xfrm>
            <a:off x="310954" y="1314041"/>
            <a:ext cx="6070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Experiment setup </a:t>
            </a:r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(n.) </a:t>
            </a:r>
            <a:b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assignment of users from strategies they qualified for to the treatment/analysis groups.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CD075-C519-7649-B94B-D11322F092A7}"/>
              </a:ext>
            </a:extLst>
          </p:cNvPr>
          <p:cNvSpPr txBox="1"/>
          <p:nvPr/>
        </p:nvSpPr>
        <p:spPr>
          <a:xfrm>
            <a:off x="1406102" y="5191809"/>
            <a:ext cx="381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Challenge: Lack of ways to systematically compare setups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ABE3A1-868A-964D-8F54-89843E2058D2}"/>
              </a:ext>
            </a:extLst>
          </p:cNvPr>
          <p:cNvGrpSpPr/>
          <p:nvPr/>
        </p:nvGrpSpPr>
        <p:grpSpPr>
          <a:xfrm>
            <a:off x="7109722" y="298853"/>
            <a:ext cx="4403128" cy="2492516"/>
            <a:chOff x="7395067" y="931319"/>
            <a:chExt cx="4403128" cy="2492516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72D0F51A-5ADA-A14D-BAF0-9CF92E99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2038" y="931319"/>
              <a:ext cx="1569186" cy="15691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D0F2E-BAD6-4A4F-BBE7-144D879A1E4E}"/>
                </a:ext>
              </a:extLst>
            </p:cNvPr>
            <p:cNvSpPr txBox="1"/>
            <p:nvPr/>
          </p:nvSpPr>
          <p:spPr>
            <a:xfrm>
              <a:off x="7395067" y="2500505"/>
              <a:ext cx="44031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Scalable: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No ad hoc strata / control variates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Frameworks can switch setups quickly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8C6CD2-903E-8546-B6B5-334399C63F5E}"/>
              </a:ext>
            </a:extLst>
          </p:cNvPr>
          <p:cNvGrpSpPr/>
          <p:nvPr/>
        </p:nvGrpSpPr>
        <p:grpSpPr>
          <a:xfrm>
            <a:off x="7262444" y="3161597"/>
            <a:ext cx="4203919" cy="2621163"/>
            <a:chOff x="7262444" y="3161597"/>
            <a:chExt cx="4203919" cy="26211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68974-1A4F-C849-A7A9-9075DF2CE433}"/>
                </a:ext>
              </a:extLst>
            </p:cNvPr>
            <p:cNvSpPr txBox="1"/>
            <p:nvPr/>
          </p:nvSpPr>
          <p:spPr>
            <a:xfrm>
              <a:off x="7336472" y="5136429"/>
              <a:ext cx="39776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Many examples exist</a:t>
              </a:r>
            </a:p>
            <a:p>
              <a:pPr algn="ctr"/>
              <a:r>
                <a:rPr lang="en-US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(e.g. dual control / multi-cell lift test)</a:t>
              </a:r>
            </a:p>
          </p:txBody>
        </p:sp>
        <p:pic>
          <p:nvPicPr>
            <p:cNvPr id="13" name="Picture 12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3FDF1575-8EC4-5B4F-8484-544CFE6EC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111"/>
            <a:stretch/>
          </p:blipFill>
          <p:spPr>
            <a:xfrm>
              <a:off x="7262444" y="3161597"/>
              <a:ext cx="4203919" cy="194265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2615BC5-3E9F-8A42-9CB9-04BF9796F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240" y="2720905"/>
            <a:ext cx="2426022" cy="2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FE6B-9124-F04F-A30E-22736B34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186368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1236F-4270-984D-B69C-5ADD5ABF4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1" y="1459013"/>
            <a:ext cx="7702485" cy="451736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An evaluation framework for personalization strategy experiments – an overview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Some rule of thumbs from the framework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 dilution always bad?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lphaLcPeriod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When is dual control better?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Mathematical derivations of the rule of thumbs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Experiments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Where are we heading?</a:t>
            </a:r>
          </a:p>
        </p:txBody>
      </p:sp>
    </p:spTree>
    <p:extLst>
      <p:ext uri="{BB962C8B-B14F-4D97-AF65-F5344CB8AC3E}">
        <p14:creationId xmlns:p14="http://schemas.microsoft.com/office/powerpoint/2010/main" val="200847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B096-B0C6-0A4E-A736-17543930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024" y="2278766"/>
            <a:ext cx="8758287" cy="1325563"/>
          </a:xfrm>
        </p:spPr>
        <p:txBody>
          <a:bodyPr/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EVALUATION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76787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E2E89D-D4C3-4449-9A13-7E3736E5BAA0}"/>
              </a:ext>
            </a:extLst>
          </p:cNvPr>
          <p:cNvSpPr/>
          <p:nvPr/>
        </p:nvSpPr>
        <p:spPr>
          <a:xfrm>
            <a:off x="1971773" y="2224107"/>
            <a:ext cx="5400000" cy="284346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07853-C400-7A47-AE2D-840E19477FD5}"/>
              </a:ext>
            </a:extLst>
          </p:cNvPr>
          <p:cNvSpPr/>
          <p:nvPr/>
        </p:nvSpPr>
        <p:spPr>
          <a:xfrm>
            <a:off x="5329275" y="2205253"/>
            <a:ext cx="5400000" cy="2843469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492929D-80A6-4340-8FE4-1661F4B9A7AA}"/>
              </a:ext>
            </a:extLst>
          </p:cNvPr>
          <p:cNvSpPr/>
          <p:nvPr/>
        </p:nvSpPr>
        <p:spPr>
          <a:xfrm rot="5400000">
            <a:off x="4582219" y="2636244"/>
            <a:ext cx="179107" cy="5400000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12475-AC32-604B-A3D1-0273963F9F8B}"/>
              </a:ext>
            </a:extLst>
          </p:cNvPr>
          <p:cNvSpPr txBox="1"/>
          <p:nvPr/>
        </p:nvSpPr>
        <p:spPr>
          <a:xfrm>
            <a:off x="2490834" y="5445920"/>
            <a:ext cx="2708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Qualify for strategy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7C401-312F-5B47-95C8-36F8148A957D}"/>
              </a:ext>
            </a:extLst>
          </p:cNvPr>
          <p:cNvSpPr txBox="1"/>
          <p:nvPr/>
        </p:nvSpPr>
        <p:spPr>
          <a:xfrm>
            <a:off x="263951" y="235670"/>
            <a:ext cx="1005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If we design an experiment for two strategies…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58D2EA5-3FE6-3844-9971-2763351E4A1D}"/>
              </a:ext>
            </a:extLst>
          </p:cNvPr>
          <p:cNvSpPr/>
          <p:nvPr/>
        </p:nvSpPr>
        <p:spPr>
          <a:xfrm rot="5400000">
            <a:off x="7939721" y="2783029"/>
            <a:ext cx="179107" cy="5400000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45FE1-78F1-484F-BCF8-BA3C16F1F409}"/>
              </a:ext>
            </a:extLst>
          </p:cNvPr>
          <p:cNvSpPr txBox="1"/>
          <p:nvPr/>
        </p:nvSpPr>
        <p:spPr>
          <a:xfrm>
            <a:off x="7615092" y="5572583"/>
            <a:ext cx="2708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Qualify for strategy 2</a:t>
            </a:r>
          </a:p>
        </p:txBody>
      </p:sp>
      <p:pic>
        <p:nvPicPr>
          <p:cNvPr id="27" name="Graphic 26" descr="Users">
            <a:extLst>
              <a:ext uri="{FF2B5EF4-FFF2-40B4-BE49-F238E27FC236}">
                <a16:creationId xmlns:a16="http://schemas.microsoft.com/office/drawing/2014/main" id="{C60928E6-A80B-7944-987A-064AAA1E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024" y="3106797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0FBAB7-F49F-8D49-8EA8-AA80CAE599B7}"/>
              </a:ext>
            </a:extLst>
          </p:cNvPr>
          <p:cNvSpPr txBox="1"/>
          <p:nvPr/>
        </p:nvSpPr>
        <p:spPr>
          <a:xfrm>
            <a:off x="263951" y="1052159"/>
            <a:ext cx="2691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0: Qualify for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neither strategy</a:t>
            </a:r>
          </a:p>
        </p:txBody>
      </p:sp>
      <p:pic>
        <p:nvPicPr>
          <p:cNvPr id="30" name="Graphic 29" descr="Users">
            <a:extLst>
              <a:ext uri="{FF2B5EF4-FFF2-40B4-BE49-F238E27FC236}">
                <a16:creationId xmlns:a16="http://schemas.microsoft.com/office/drawing/2014/main" id="{B8E24E21-2F1A-8F42-B057-AFD508852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9023" y="3106797"/>
            <a:ext cx="914400" cy="914400"/>
          </a:xfrm>
          <a:prstGeom prst="rect">
            <a:avLst/>
          </a:prstGeom>
        </p:spPr>
      </p:pic>
      <p:pic>
        <p:nvPicPr>
          <p:cNvPr id="31" name="Graphic 30" descr="Users">
            <a:extLst>
              <a:ext uri="{FF2B5EF4-FFF2-40B4-BE49-F238E27FC236}">
                <a16:creationId xmlns:a16="http://schemas.microsoft.com/office/drawing/2014/main" id="{66E0E199-50B6-8A40-86E9-E8367B149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874" y="3106797"/>
            <a:ext cx="914400" cy="914400"/>
          </a:xfrm>
          <a:prstGeom prst="rect">
            <a:avLst/>
          </a:prstGeom>
        </p:spPr>
      </p:pic>
      <p:pic>
        <p:nvPicPr>
          <p:cNvPr id="32" name="Graphic 31" descr="Users">
            <a:extLst>
              <a:ext uri="{FF2B5EF4-FFF2-40B4-BE49-F238E27FC236}">
                <a16:creationId xmlns:a16="http://schemas.microsoft.com/office/drawing/2014/main" id="{F897255B-39ED-2F4C-835C-5D48EB5C8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9023" y="3106797"/>
            <a:ext cx="914400" cy="914400"/>
          </a:xfrm>
          <a:prstGeom prst="rect">
            <a:avLst/>
          </a:prstGeom>
        </p:spPr>
      </p:pic>
      <p:sp>
        <p:nvSpPr>
          <p:cNvPr id="33" name="Right Brace 32">
            <a:extLst>
              <a:ext uri="{FF2B5EF4-FFF2-40B4-BE49-F238E27FC236}">
                <a16:creationId xmlns:a16="http://schemas.microsoft.com/office/drawing/2014/main" id="{D4C52DAE-D59C-954E-8399-C14A183A2878}"/>
              </a:ext>
            </a:extLst>
          </p:cNvPr>
          <p:cNvSpPr/>
          <p:nvPr/>
        </p:nvSpPr>
        <p:spPr>
          <a:xfrm rot="16200000">
            <a:off x="3490513" y="430890"/>
            <a:ext cx="189823" cy="3227303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A44C57A-2265-F640-B838-505D73C8B004}"/>
              </a:ext>
            </a:extLst>
          </p:cNvPr>
          <p:cNvSpPr/>
          <p:nvPr/>
        </p:nvSpPr>
        <p:spPr>
          <a:xfrm rot="16200000">
            <a:off x="6217898" y="1061005"/>
            <a:ext cx="189824" cy="1967070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E6891F5-61FB-9849-9912-9F264D1A1783}"/>
              </a:ext>
            </a:extLst>
          </p:cNvPr>
          <p:cNvSpPr/>
          <p:nvPr/>
        </p:nvSpPr>
        <p:spPr>
          <a:xfrm rot="16200000">
            <a:off x="8955612" y="360647"/>
            <a:ext cx="189823" cy="3357502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29E02-2FD7-2748-AC6F-CE310D7408B4}"/>
              </a:ext>
            </a:extLst>
          </p:cNvPr>
          <p:cNvSpPr txBox="1"/>
          <p:nvPr/>
        </p:nvSpPr>
        <p:spPr>
          <a:xfrm>
            <a:off x="2999312" y="1570460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6F9BA7-6FB5-E84A-9ED9-FF91E93B0648}"/>
              </a:ext>
            </a:extLst>
          </p:cNvPr>
          <p:cNvSpPr txBox="1"/>
          <p:nvPr/>
        </p:nvSpPr>
        <p:spPr>
          <a:xfrm>
            <a:off x="5723065" y="1570460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1E0B93-5947-324C-A02E-7E2DAD3FC5A7}"/>
              </a:ext>
            </a:extLst>
          </p:cNvPr>
          <p:cNvSpPr txBox="1"/>
          <p:nvPr/>
        </p:nvSpPr>
        <p:spPr>
          <a:xfrm>
            <a:off x="8446818" y="1555259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2</a:t>
            </a:r>
          </a:p>
        </p:txBody>
      </p:sp>
    </p:spTree>
    <p:extLst>
      <p:ext uri="{BB962C8B-B14F-4D97-AF65-F5344CB8AC3E}">
        <p14:creationId xmlns:p14="http://schemas.microsoft.com/office/powerpoint/2010/main" val="23940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3" grpId="0" animBg="1"/>
      <p:bldP spid="33" grpId="1" animBg="1"/>
      <p:bldP spid="33" grpId="2" animBg="1"/>
      <p:bldP spid="34" grpId="0" animBg="1"/>
      <p:bldP spid="35" grpId="0" animBg="1"/>
      <p:bldP spid="35" grpId="1" animBg="1"/>
      <p:bldP spid="35" grpId="2" animBg="1"/>
      <p:bldP spid="36" grpId="0"/>
      <p:bldP spid="36" grpId="1"/>
      <p:bldP spid="36" grpId="2"/>
      <p:bldP spid="37" grpId="0"/>
      <p:bldP spid="38" grpId="0"/>
      <p:bldP spid="38" grpId="1"/>
      <p:bldP spid="3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E2E89D-D4C3-4449-9A13-7E3736E5BAA0}"/>
              </a:ext>
            </a:extLst>
          </p:cNvPr>
          <p:cNvSpPr/>
          <p:nvPr/>
        </p:nvSpPr>
        <p:spPr>
          <a:xfrm>
            <a:off x="1971773" y="2224107"/>
            <a:ext cx="5400000" cy="2843469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07853-C400-7A47-AE2D-840E19477FD5}"/>
              </a:ext>
            </a:extLst>
          </p:cNvPr>
          <p:cNvSpPr/>
          <p:nvPr/>
        </p:nvSpPr>
        <p:spPr>
          <a:xfrm>
            <a:off x="5329275" y="2205253"/>
            <a:ext cx="5400000" cy="2843469"/>
          </a:xfrm>
          <a:prstGeom prst="rect">
            <a:avLst/>
          </a:prstGeom>
          <a:solidFill>
            <a:srgbClr val="002060">
              <a:alpha val="5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7C401-312F-5B47-95C8-36F8148A957D}"/>
              </a:ext>
            </a:extLst>
          </p:cNvPr>
          <p:cNvSpPr txBox="1"/>
          <p:nvPr/>
        </p:nvSpPr>
        <p:spPr>
          <a:xfrm>
            <a:off x="263951" y="235670"/>
            <a:ext cx="1005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If we design an experiment for two strategies…</a:t>
            </a:r>
          </a:p>
        </p:txBody>
      </p:sp>
      <p:pic>
        <p:nvPicPr>
          <p:cNvPr id="27" name="Graphic 26" descr="Users">
            <a:extLst>
              <a:ext uri="{FF2B5EF4-FFF2-40B4-BE49-F238E27FC236}">
                <a16:creationId xmlns:a16="http://schemas.microsoft.com/office/drawing/2014/main" id="{C60928E6-A80B-7944-987A-064AAA1E4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24" y="3096228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0FBAB7-F49F-8D49-8EA8-AA80CAE599B7}"/>
              </a:ext>
            </a:extLst>
          </p:cNvPr>
          <p:cNvSpPr txBox="1"/>
          <p:nvPr/>
        </p:nvSpPr>
        <p:spPr>
          <a:xfrm>
            <a:off x="263951" y="1052159"/>
            <a:ext cx="2691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0: Qualify for </a:t>
            </a:r>
            <a:b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neither strategy</a:t>
            </a:r>
          </a:p>
        </p:txBody>
      </p:sp>
      <p:pic>
        <p:nvPicPr>
          <p:cNvPr id="30" name="Graphic 29" descr="Users">
            <a:extLst>
              <a:ext uri="{FF2B5EF4-FFF2-40B4-BE49-F238E27FC236}">
                <a16:creationId xmlns:a16="http://schemas.microsoft.com/office/drawing/2014/main" id="{B8E24E21-2F1A-8F42-B057-AFD508852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9023" y="2457663"/>
            <a:ext cx="914400" cy="914400"/>
          </a:xfrm>
          <a:prstGeom prst="rect">
            <a:avLst/>
          </a:prstGeom>
        </p:spPr>
      </p:pic>
      <p:pic>
        <p:nvPicPr>
          <p:cNvPr id="31" name="Graphic 30" descr="Users">
            <a:extLst>
              <a:ext uri="{FF2B5EF4-FFF2-40B4-BE49-F238E27FC236}">
                <a16:creationId xmlns:a16="http://schemas.microsoft.com/office/drawing/2014/main" id="{66E0E199-50B6-8A40-86E9-E8367B14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8874" y="2457663"/>
            <a:ext cx="914400" cy="914400"/>
          </a:xfrm>
          <a:prstGeom prst="rect">
            <a:avLst/>
          </a:prstGeom>
        </p:spPr>
      </p:pic>
      <p:pic>
        <p:nvPicPr>
          <p:cNvPr id="32" name="Graphic 31" descr="Users">
            <a:extLst>
              <a:ext uri="{FF2B5EF4-FFF2-40B4-BE49-F238E27FC236}">
                <a16:creationId xmlns:a16="http://schemas.microsoft.com/office/drawing/2014/main" id="{F897255B-39ED-2F4C-835C-5D48EB5C8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9023" y="2457663"/>
            <a:ext cx="914400" cy="914400"/>
          </a:xfrm>
          <a:prstGeom prst="rect">
            <a:avLst/>
          </a:prstGeom>
        </p:spPr>
      </p:pic>
      <p:sp>
        <p:nvSpPr>
          <p:cNvPr id="33" name="Right Brace 32">
            <a:extLst>
              <a:ext uri="{FF2B5EF4-FFF2-40B4-BE49-F238E27FC236}">
                <a16:creationId xmlns:a16="http://schemas.microsoft.com/office/drawing/2014/main" id="{D4C52DAE-D59C-954E-8399-C14A183A2878}"/>
              </a:ext>
            </a:extLst>
          </p:cNvPr>
          <p:cNvSpPr/>
          <p:nvPr/>
        </p:nvSpPr>
        <p:spPr>
          <a:xfrm rot="16200000">
            <a:off x="3490513" y="430890"/>
            <a:ext cx="189823" cy="3227303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A44C57A-2265-F640-B838-505D73C8B004}"/>
              </a:ext>
            </a:extLst>
          </p:cNvPr>
          <p:cNvSpPr/>
          <p:nvPr/>
        </p:nvSpPr>
        <p:spPr>
          <a:xfrm rot="16200000">
            <a:off x="6217898" y="1061005"/>
            <a:ext cx="189824" cy="1967070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E6891F5-61FB-9849-9912-9F264D1A1783}"/>
              </a:ext>
            </a:extLst>
          </p:cNvPr>
          <p:cNvSpPr/>
          <p:nvPr/>
        </p:nvSpPr>
        <p:spPr>
          <a:xfrm rot="16200000">
            <a:off x="8955612" y="360647"/>
            <a:ext cx="189823" cy="3357502"/>
          </a:xfrm>
          <a:prstGeom prst="rightBrace">
            <a:avLst>
              <a:gd name="adj1" fmla="val 8333"/>
              <a:gd name="adj2" fmla="val 4982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329E02-2FD7-2748-AC6F-CE310D7408B4}"/>
              </a:ext>
            </a:extLst>
          </p:cNvPr>
          <p:cNvSpPr txBox="1"/>
          <p:nvPr/>
        </p:nvSpPr>
        <p:spPr>
          <a:xfrm>
            <a:off x="2999312" y="1570460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6F9BA7-6FB5-E84A-9ED9-FF91E93B0648}"/>
              </a:ext>
            </a:extLst>
          </p:cNvPr>
          <p:cNvSpPr txBox="1"/>
          <p:nvPr/>
        </p:nvSpPr>
        <p:spPr>
          <a:xfrm>
            <a:off x="5723065" y="1570460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1E0B93-5947-324C-A02E-7E2DAD3FC5A7}"/>
              </a:ext>
            </a:extLst>
          </p:cNvPr>
          <p:cNvSpPr txBox="1"/>
          <p:nvPr/>
        </p:nvSpPr>
        <p:spPr>
          <a:xfrm>
            <a:off x="8446818" y="1555259"/>
            <a:ext cx="117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Group 2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9D25C995-C900-1B40-98DF-E4579E99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9023" y="3896031"/>
            <a:ext cx="914400" cy="914400"/>
          </a:xfrm>
          <a:prstGeom prst="rect">
            <a:avLst/>
          </a:prstGeom>
        </p:spPr>
      </p:pic>
      <p:pic>
        <p:nvPicPr>
          <p:cNvPr id="24" name="Graphic 23" descr="Users">
            <a:extLst>
              <a:ext uri="{FF2B5EF4-FFF2-40B4-BE49-F238E27FC236}">
                <a16:creationId xmlns:a16="http://schemas.microsoft.com/office/drawing/2014/main" id="{38262FB8-B2D2-0C49-8163-FD953A24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2473" y="3677723"/>
            <a:ext cx="914400" cy="914400"/>
          </a:xfrm>
          <a:prstGeom prst="rect">
            <a:avLst/>
          </a:prstGeom>
        </p:spPr>
      </p:pic>
      <p:pic>
        <p:nvPicPr>
          <p:cNvPr id="25" name="Graphic 24" descr="Users">
            <a:extLst>
              <a:ext uri="{FF2B5EF4-FFF2-40B4-BE49-F238E27FC236}">
                <a16:creationId xmlns:a16="http://schemas.microsoft.com/office/drawing/2014/main" id="{04B710EF-7898-BD4A-B4D5-F905CDEFD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4567" y="3887012"/>
            <a:ext cx="914400" cy="9144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DD4C48-6B20-A946-B028-E1790E48B30E}"/>
              </a:ext>
            </a:extLst>
          </p:cNvPr>
          <p:cNvCxnSpPr>
            <a:cxnSpLocks/>
          </p:cNvCxnSpPr>
          <p:nvPr/>
        </p:nvCxnSpPr>
        <p:spPr>
          <a:xfrm flipV="1">
            <a:off x="1971773" y="3553428"/>
            <a:ext cx="10065898" cy="115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Users">
            <a:extLst>
              <a:ext uri="{FF2B5EF4-FFF2-40B4-BE49-F238E27FC236}">
                <a16:creationId xmlns:a16="http://schemas.microsoft.com/office/drawing/2014/main" id="{9301463A-92CB-AA41-BD92-8218A4F3F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6067" y="4262781"/>
            <a:ext cx="914400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42E2E2-181E-5945-8DC9-6904BA025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456" y="4342335"/>
            <a:ext cx="452829" cy="4528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FA7953-0790-7D4D-9EA5-1B7F39C19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947" y="4157608"/>
            <a:ext cx="452829" cy="452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E02C74-B579-7347-8396-1D28BEF5F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53" y="3904362"/>
            <a:ext cx="461123" cy="4611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57C201-CE58-3848-9B8F-097034AE3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227" y="4263186"/>
            <a:ext cx="461123" cy="46112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6DBEEFF-0080-9D4E-8297-FEF032E48EDA}"/>
              </a:ext>
            </a:extLst>
          </p:cNvPr>
          <p:cNvSpPr txBox="1"/>
          <p:nvPr/>
        </p:nvSpPr>
        <p:spPr>
          <a:xfrm>
            <a:off x="10955184" y="3143677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Control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828B07-5AF1-6544-8065-CBDCB8A2D744}"/>
              </a:ext>
            </a:extLst>
          </p:cNvPr>
          <p:cNvSpPr txBox="1"/>
          <p:nvPr/>
        </p:nvSpPr>
        <p:spPr>
          <a:xfrm>
            <a:off x="10719482" y="362418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Under</a:t>
            </a:r>
            <a:b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Intervention</a:t>
            </a:r>
          </a:p>
        </p:txBody>
      </p:sp>
    </p:spTree>
    <p:extLst>
      <p:ext uri="{BB962C8B-B14F-4D97-AF65-F5344CB8AC3E}">
        <p14:creationId xmlns:p14="http://schemas.microsoft.com/office/powerpoint/2010/main" val="419759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28777</TotalTime>
  <Words>819</Words>
  <Application>Microsoft Macintosh PowerPoint</Application>
  <PresentationFormat>Widescreen</PresentationFormat>
  <Paragraphs>192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Futura Medium</vt:lpstr>
      <vt:lpstr>Office Theme</vt:lpstr>
      <vt:lpstr>An evaluation framework for personalization strategy experiment designs</vt:lpstr>
      <vt:lpstr>PowerPoint Presentation</vt:lpstr>
      <vt:lpstr>PowerPoint Presentation</vt:lpstr>
      <vt:lpstr>PowerPoint Presentation</vt:lpstr>
      <vt:lpstr>PowerPoint Presentation</vt:lpstr>
      <vt:lpstr>Outline</vt:lpstr>
      <vt:lpstr>THE EVALUATION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covered in the past 10 mins…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Liu</dc:creator>
  <cp:lastModifiedBy>Bryan Liu</cp:lastModifiedBy>
  <cp:revision>122</cp:revision>
  <dcterms:created xsi:type="dcterms:W3CDTF">2019-10-27T15:00:47Z</dcterms:created>
  <dcterms:modified xsi:type="dcterms:W3CDTF">2020-07-28T08:50:18Z</dcterms:modified>
</cp:coreProperties>
</file>